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56" r:id="rId2"/>
    <p:sldId id="260" r:id="rId3"/>
    <p:sldId id="268" r:id="rId4"/>
    <p:sldId id="261" r:id="rId5"/>
    <p:sldId id="263" r:id="rId6"/>
    <p:sldId id="262" r:id="rId7"/>
    <p:sldId id="264" r:id="rId8"/>
    <p:sldId id="265" r:id="rId9"/>
    <p:sldId id="269" r:id="rId10"/>
    <p:sldId id="266" r:id="rId11"/>
    <p:sldId id="267" r:id="rId12"/>
    <p:sldId id="270" r:id="rId13"/>
    <p:sldId id="25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DDF9"/>
    <a:srgbClr val="E36C08"/>
    <a:srgbClr val="FDEADA"/>
    <a:srgbClr val="E6E0EC"/>
    <a:srgbClr val="EBF1DD"/>
    <a:srgbClr val="366192"/>
    <a:srgbClr val="95B3D7"/>
    <a:srgbClr val="C7DAF0"/>
    <a:srgbClr val="953633"/>
    <a:srgbClr val="7592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F60462-6A77-4831-8D1A-F2D28B612685}" v="13" dt="2026-08-05T22:12:35.2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35850" autoAdjust="0"/>
  </p:normalViewPr>
  <p:slideViewPr>
    <p:cSldViewPr snapToGrid="0">
      <p:cViewPr varScale="1">
        <p:scale>
          <a:sx n="34" d="100"/>
          <a:sy n="34" d="100"/>
        </p:scale>
        <p:origin x="2106"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chun Wu" userId="eb9deff7-57f0-44d2-8e63-2143749309bb" providerId="ADAL" clId="{3F1804E0-90AC-5FB8-9218-DCB156F8FCF6}"/>
    <pc:docChg chg="undo custSel delSld modSld">
      <pc:chgData name="Jichun Wu" userId="eb9deff7-57f0-44d2-8e63-2143749309bb" providerId="ADAL" clId="{3F1804E0-90AC-5FB8-9218-DCB156F8FCF6}" dt="2026-08-03T21:27:31.850" v="21" actId="1076"/>
      <pc:docMkLst>
        <pc:docMk/>
      </pc:docMkLst>
      <pc:sldChg chg="addSp delSp modSp mod">
        <pc:chgData name="Jichun Wu" userId="eb9deff7-57f0-44d2-8e63-2143749309bb" providerId="ADAL" clId="{3F1804E0-90AC-5FB8-9218-DCB156F8FCF6}" dt="2026-08-03T21:27:31.850" v="21" actId="1076"/>
        <pc:sldMkLst>
          <pc:docMk/>
          <pc:sldMk cId="3469681962" sldId="269"/>
        </pc:sldMkLst>
        <pc:grpChg chg="mod">
          <ac:chgData name="Jichun Wu" userId="eb9deff7-57f0-44d2-8e63-2143749309bb" providerId="ADAL" clId="{3F1804E0-90AC-5FB8-9218-DCB156F8FCF6}" dt="2026-08-03T21:25:35.669" v="7" actId="1076"/>
          <ac:grpSpMkLst>
            <pc:docMk/>
            <pc:sldMk cId="3469681962" sldId="269"/>
            <ac:grpSpMk id="18" creationId="{9A2F5DAA-364C-1AB2-C21B-0A4AA6F9992C}"/>
          </ac:grpSpMkLst>
        </pc:grpChg>
        <pc:picChg chg="add mod">
          <ac:chgData name="Jichun Wu" userId="eb9deff7-57f0-44d2-8e63-2143749309bb" providerId="ADAL" clId="{3F1804E0-90AC-5FB8-9218-DCB156F8FCF6}" dt="2026-08-03T21:27:31.850" v="21" actId="1076"/>
          <ac:picMkLst>
            <pc:docMk/>
            <pc:sldMk cId="3469681962" sldId="269"/>
            <ac:picMk id="13" creationId="{FAC924BC-B171-26F0-C7DE-BFEE14D1B3A9}"/>
          </ac:picMkLst>
        </pc:picChg>
      </pc:sldChg>
    </pc:docChg>
  </pc:docChgLst>
  <pc:docChgLst>
    <pc:chgData name="Jichun Wu" userId="eb9deff7-57f0-44d2-8e63-2143749309bb" providerId="ADAL" clId="{E8415ABE-6146-4E5B-9282-9C0483C219A4}"/>
    <pc:docChg chg="modSld">
      <pc:chgData name="Jichun Wu" userId="eb9deff7-57f0-44d2-8e63-2143749309bb" providerId="ADAL" clId="{E8415ABE-6146-4E5B-9282-9C0483C219A4}" dt="2026-08-05T22:12:36.201" v="94" actId="20577"/>
      <pc:docMkLst>
        <pc:docMk/>
      </pc:docMkLst>
      <pc:sldChg chg="modNotesTx">
        <pc:chgData name="Jichun Wu" userId="eb9deff7-57f0-44d2-8e63-2143749309bb" providerId="ADAL" clId="{E8415ABE-6146-4E5B-9282-9C0483C219A4}" dt="2026-08-05T21:59:20.626" v="6" actId="20577"/>
        <pc:sldMkLst>
          <pc:docMk/>
          <pc:sldMk cId="3059228740" sldId="256"/>
        </pc:sldMkLst>
      </pc:sldChg>
      <pc:sldChg chg="modNotesTx">
        <pc:chgData name="Jichun Wu" userId="eb9deff7-57f0-44d2-8e63-2143749309bb" providerId="ADAL" clId="{E8415ABE-6146-4E5B-9282-9C0483C219A4}" dt="2026-08-05T22:05:12.074" v="15" actId="20577"/>
        <pc:sldMkLst>
          <pc:docMk/>
          <pc:sldMk cId="775516548" sldId="262"/>
        </pc:sldMkLst>
      </pc:sldChg>
      <pc:sldChg chg="modNotesTx">
        <pc:chgData name="Jichun Wu" userId="eb9deff7-57f0-44d2-8e63-2143749309bb" providerId="ADAL" clId="{E8415ABE-6146-4E5B-9282-9C0483C219A4}" dt="2026-08-05T22:03:16.653" v="9" actId="20577"/>
        <pc:sldMkLst>
          <pc:docMk/>
          <pc:sldMk cId="2096886944" sldId="263"/>
        </pc:sldMkLst>
      </pc:sldChg>
      <pc:sldChg chg="modNotesTx">
        <pc:chgData name="Jichun Wu" userId="eb9deff7-57f0-44d2-8e63-2143749309bb" providerId="ADAL" clId="{E8415ABE-6146-4E5B-9282-9C0483C219A4}" dt="2026-08-05T22:07:48.898" v="16" actId="20577"/>
        <pc:sldMkLst>
          <pc:docMk/>
          <pc:sldMk cId="3054161978" sldId="264"/>
        </pc:sldMkLst>
      </pc:sldChg>
      <pc:sldChg chg="modNotesTx">
        <pc:chgData name="Jichun Wu" userId="eb9deff7-57f0-44d2-8e63-2143749309bb" providerId="ADAL" clId="{E8415ABE-6146-4E5B-9282-9C0483C219A4}" dt="2026-08-05T22:09:03.670" v="77" actId="20577"/>
        <pc:sldMkLst>
          <pc:docMk/>
          <pc:sldMk cId="3469681962" sldId="269"/>
        </pc:sldMkLst>
      </pc:sldChg>
      <pc:sldChg chg="modNotesTx">
        <pc:chgData name="Jichun Wu" userId="eb9deff7-57f0-44d2-8e63-2143749309bb" providerId="ADAL" clId="{E8415ABE-6146-4E5B-9282-9C0483C219A4}" dt="2026-08-05T22:12:36.201" v="94" actId="20577"/>
        <pc:sldMkLst>
          <pc:docMk/>
          <pc:sldMk cId="3742308411" sldId="270"/>
        </pc:sldMkLst>
      </pc:sldChg>
    </pc:docChg>
  </pc:docChgLst>
  <pc:docChgLst>
    <pc:chgData name="Jichun Wu" userId="eb9deff7-57f0-44d2-8e63-2143749309bb" providerId="ADAL" clId="{E2F60462-6A77-4831-8D1A-F2D28B612685}"/>
    <pc:docChg chg="modSld">
      <pc:chgData name="Jichun Wu" userId="eb9deff7-57f0-44d2-8e63-2143749309bb" providerId="ADAL" clId="{E2F60462-6A77-4831-8D1A-F2D28B612685}" dt="2026-08-03T11:04:17.440" v="0" actId="113"/>
      <pc:docMkLst>
        <pc:docMk/>
      </pc:docMkLst>
      <pc:sldChg chg="modSp mod">
        <pc:chgData name="Jichun Wu" userId="eb9deff7-57f0-44d2-8e63-2143749309bb" providerId="ADAL" clId="{E2F60462-6A77-4831-8D1A-F2D28B612685}" dt="2026-08-03T11:04:17.440" v="0" actId="113"/>
        <pc:sldMkLst>
          <pc:docMk/>
          <pc:sldMk cId="3059228740" sldId="256"/>
        </pc:sldMkLst>
        <pc:spChg chg="mod">
          <ac:chgData name="Jichun Wu" userId="eb9deff7-57f0-44d2-8e63-2143749309bb" providerId="ADAL" clId="{E2F60462-6A77-4831-8D1A-F2D28B612685}" dt="2026-08-03T11:04:17.440" v="0" actId="113"/>
          <ac:spMkLst>
            <pc:docMk/>
            <pc:sldMk cId="3059228740" sldId="256"/>
            <ac:spMk id="4" creationId="{DB6FB240-D9D7-8B15-E3A3-87164B6B6BD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42B16B-DCC2-0233-A750-01E8D3BCAD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B9A0C2A-EF89-6196-8039-D72F642FE7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CCCE72-FF5A-E145-9C9F-8D3E553864A4}" type="datetimeFigureOut">
              <a:rPr lang="en-US" smtClean="0"/>
              <a:t>8/6/2026</a:t>
            </a:fld>
            <a:endParaRPr lang="en-US"/>
          </a:p>
        </p:txBody>
      </p:sp>
      <p:sp>
        <p:nvSpPr>
          <p:cNvPr id="4" name="Footer Placeholder 3">
            <a:extLst>
              <a:ext uri="{FF2B5EF4-FFF2-40B4-BE49-F238E27FC236}">
                <a16:creationId xmlns:a16="http://schemas.microsoft.com/office/drawing/2014/main" id="{638587B1-F3F0-4E67-A990-2DB324921B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DC20C46-8B66-9756-4C2C-1FE78EC3350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29119E9-DE34-A947-B056-94A2D5E14AD6}" type="slidenum">
              <a:rPr lang="en-US" smtClean="0"/>
              <a:t>‹#›</a:t>
            </a:fld>
            <a:endParaRPr lang="en-US"/>
          </a:p>
        </p:txBody>
      </p:sp>
    </p:spTree>
    <p:extLst>
      <p:ext uri="{BB962C8B-B14F-4D97-AF65-F5344CB8AC3E}">
        <p14:creationId xmlns:p14="http://schemas.microsoft.com/office/powerpoint/2010/main" val="3914220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887AA0-9BA8-7843-8BDC-991B4D956D05}" type="datetimeFigureOut">
              <a:rPr lang="en-US" smtClean="0"/>
              <a:t>8/6/2026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FFF1C1-9763-C94F-82FA-7235E487EC92}" type="slidenum">
              <a:rPr lang="en-US" smtClean="0"/>
              <a:t>‹#›</a:t>
            </a:fld>
            <a:endParaRPr lang="en-US"/>
          </a:p>
        </p:txBody>
      </p:sp>
    </p:spTree>
    <p:extLst>
      <p:ext uri="{BB962C8B-B14F-4D97-AF65-F5344CB8AC3E}">
        <p14:creationId xmlns:p14="http://schemas.microsoft.com/office/powerpoint/2010/main" val="314434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morning, everyone. I’m Jichun Wu from the University of Cambridge.</a:t>
            </a:r>
          </a:p>
          <a:p>
            <a:endParaRPr lang="en-GB" dirty="0"/>
          </a:p>
          <a:p>
            <a:r>
              <a:rPr lang="en-GB" dirty="0"/>
              <a:t>Today, I will present PIN, a simple idea for improving RDMA load balancing. </a:t>
            </a:r>
          </a:p>
          <a:p>
            <a:endParaRPr lang="en-GB" dirty="0"/>
          </a:p>
          <a:p>
            <a:r>
              <a:rPr lang="en-US" dirty="0"/>
              <a:t>(</a:t>
            </a:r>
            <a:r>
              <a:rPr lang="en-GB" dirty="0"/>
              <a:t>This work was done with Ran Shu, Yongqiang Xiong, and Andrew Moore.)</a:t>
            </a:r>
            <a:endParaRPr lang="en-US" dirty="0"/>
          </a:p>
        </p:txBody>
      </p:sp>
      <p:sp>
        <p:nvSpPr>
          <p:cNvPr id="4" name="Slide Number Placeholder 3"/>
          <p:cNvSpPr>
            <a:spLocks noGrp="1"/>
          </p:cNvSpPr>
          <p:nvPr>
            <p:ph type="sldNum" sz="quarter" idx="5"/>
          </p:nvPr>
        </p:nvSpPr>
        <p:spPr/>
        <p:txBody>
          <a:bodyPr/>
          <a:lstStyle/>
          <a:p>
            <a:fld id="{70FFF1C1-9763-C94F-82FA-7235E487EC92}" type="slidenum">
              <a:rPr lang="en-US" smtClean="0"/>
              <a:t>1</a:t>
            </a:fld>
            <a:endParaRPr lang="en-US"/>
          </a:p>
        </p:txBody>
      </p:sp>
    </p:spTree>
    <p:extLst>
      <p:ext uri="{BB962C8B-B14F-4D97-AF65-F5344CB8AC3E}">
        <p14:creationId xmlns:p14="http://schemas.microsoft.com/office/powerpoint/2010/main" val="2912561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slide summarises the broader results.</a:t>
            </a:r>
          </a:p>
          <a:p>
            <a:endParaRPr lang="en-GB"/>
          </a:p>
          <a:p>
            <a:r>
              <a:rPr lang="en-GB"/>
              <a:t>The top row is Alibaba Cloud Storage, and the bottom row is Meta Hadoop. For each workload, we show average and ninety-ninth-percentile slowdown at fifty and eighty percent load.</a:t>
            </a:r>
          </a:p>
          <a:p>
            <a:endParaRPr lang="en-GB"/>
          </a:p>
          <a:p>
            <a:r>
              <a:rPr lang="en-GB"/>
              <a:t>You do not need to inspect every curve. The important pattern is the comparison between each solid baseline and its corresponding PIN variant.</a:t>
            </a:r>
          </a:p>
          <a:p>
            <a:endParaRPr lang="en-GB"/>
          </a:p>
          <a:p>
            <a:r>
              <a:rPr lang="en-GB"/>
              <a:t>Across both workloads, both loads, and all three fine-grained baselines, PIN consistently reduces the slowdown of short multi-packet flows. The improvement is visible in both the mean and the tail.</a:t>
            </a:r>
          </a:p>
          <a:p>
            <a:endParaRPr lang="en-GB"/>
          </a:p>
          <a:p>
            <a:r>
              <a:rPr lang="en-GB"/>
              <a:t>At the same time, the curves converge again for large flows. This confirms that PIN preserves the baseline behaviour where path diversity matters most.</a:t>
            </a:r>
          </a:p>
          <a:p>
            <a:endParaRPr lang="en-GB"/>
          </a:p>
          <a:p>
            <a:r>
              <a:rPr lang="en-GB"/>
              <a:t>For these experiments, we use a 64-kilobyte threshold for DRILL, and a 256-kilobyte threshold for Spray and REPS</a:t>
            </a:r>
          </a:p>
        </p:txBody>
      </p:sp>
      <p:sp>
        <p:nvSpPr>
          <p:cNvPr id="4" name="Slide Number Placeholder 3"/>
          <p:cNvSpPr>
            <a:spLocks noGrp="1"/>
          </p:cNvSpPr>
          <p:nvPr>
            <p:ph type="sldNum" sz="quarter" idx="5"/>
          </p:nvPr>
        </p:nvSpPr>
        <p:spPr/>
        <p:txBody>
          <a:bodyPr/>
          <a:lstStyle/>
          <a:p>
            <a:fld id="{70FFF1C1-9763-C94F-82FA-7235E487EC92}" type="slidenum">
              <a:rPr lang="en-US" smtClean="0"/>
              <a:t>10</a:t>
            </a:fld>
            <a:endParaRPr lang="en-US"/>
          </a:p>
        </p:txBody>
      </p:sp>
    </p:spTree>
    <p:extLst>
      <p:ext uri="{BB962C8B-B14F-4D97-AF65-F5344CB8AC3E}">
        <p14:creationId xmlns:p14="http://schemas.microsoft.com/office/powerpoint/2010/main" val="2895820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threshold creates a straightforward trade-off.</a:t>
            </a:r>
          </a:p>
          <a:p>
            <a:endParaRPr lang="en-GB"/>
          </a:p>
          <a:p>
            <a:r>
              <a:rPr lang="en-GB"/>
              <a:t>If the threshold is too small, PIN protects only part of the vulnerable flow-size range, so some of the slowdown bump remains.</a:t>
            </a:r>
          </a:p>
          <a:p>
            <a:endParaRPr lang="en-GB"/>
          </a:p>
          <a:p>
            <a:r>
              <a:rPr lang="en-GB"/>
              <a:t>As we increase the threshold, more short multi-packet flows are pinned, and the bump becomes flatter.</a:t>
            </a:r>
          </a:p>
          <a:p>
            <a:endParaRPr lang="en-GB"/>
          </a:p>
          <a:p>
            <a:r>
              <a:rPr lang="en-GB"/>
              <a:t>However, if the threshold is too large, we remove too much traffic from fine-grained load balancing. This begins to hurt global load distribution, and performance moves back towards ECMP-like behaviour.</a:t>
            </a:r>
          </a:p>
          <a:p>
            <a:endParaRPr lang="en-GB"/>
          </a:p>
          <a:p>
            <a:r>
              <a:rPr lang="en-GB"/>
              <a:t>So the goal is not to pin as many flows as possible. The goal is to choose a moderate threshold that covers the vulnerable region while leaving large flows to the baseline.</a:t>
            </a:r>
          </a:p>
          <a:p>
            <a:endParaRPr lang="en-GB"/>
          </a:p>
          <a:p>
            <a:r>
              <a:rPr lang="en-GB"/>
              <a:t>In this example, 256 kilobytes provides a good balance.</a:t>
            </a:r>
          </a:p>
          <a:p>
            <a:endParaRPr lang="en-US"/>
          </a:p>
          <a:p>
            <a:r>
              <a:rPr lang="en-US"/>
              <a:t>---</a:t>
            </a:r>
          </a:p>
          <a:p>
            <a:r>
              <a:rPr lang="en-US"/>
              <a:t>Spray (Meta Hadoop, 80% load)</a:t>
            </a:r>
          </a:p>
          <a:p>
            <a:r>
              <a:rPr lang="en-US" err="1"/>
              <a:t>加一个结论</a:t>
            </a:r>
            <a:r>
              <a:rPr lang="zh-CN" altLang="en-US"/>
              <a:t>：现在对于</a:t>
            </a:r>
            <a:r>
              <a:rPr lang="en-US" altLang="zh-CN"/>
              <a:t>spray</a:t>
            </a:r>
            <a:r>
              <a:rPr lang="zh-CN" altLang="en-US"/>
              <a:t>对于这种</a:t>
            </a:r>
            <a:r>
              <a:rPr lang="en-US" altLang="zh-CN"/>
              <a:t>workload</a:t>
            </a:r>
            <a:r>
              <a:rPr lang="zh-CN" altLang="en-US"/>
              <a:t>我们选定了</a:t>
            </a:r>
            <a:r>
              <a:rPr lang="en-US" altLang="zh-CN"/>
              <a:t>256KB</a:t>
            </a:r>
          </a:p>
          <a:p>
            <a:r>
              <a:rPr lang="en-US" err="1"/>
              <a:t>可以加一个future</a:t>
            </a:r>
            <a:r>
              <a:rPr lang="zh-CN" altLang="en-US"/>
              <a:t> </a:t>
            </a:r>
            <a:r>
              <a:rPr lang="en-US" altLang="zh-CN"/>
              <a:t>work</a:t>
            </a:r>
            <a:endParaRPr lang="en-US"/>
          </a:p>
        </p:txBody>
      </p:sp>
      <p:sp>
        <p:nvSpPr>
          <p:cNvPr id="4" name="Slide Number Placeholder 3"/>
          <p:cNvSpPr>
            <a:spLocks noGrp="1"/>
          </p:cNvSpPr>
          <p:nvPr>
            <p:ph type="sldNum" sz="quarter" idx="5"/>
          </p:nvPr>
        </p:nvSpPr>
        <p:spPr/>
        <p:txBody>
          <a:bodyPr/>
          <a:lstStyle/>
          <a:p>
            <a:fld id="{70FFF1C1-9763-C94F-82FA-7235E487EC92}" type="slidenum">
              <a:rPr lang="en-US" smtClean="0"/>
              <a:t>11</a:t>
            </a:fld>
            <a:endParaRPr lang="en-US"/>
          </a:p>
        </p:txBody>
      </p:sp>
    </p:spTree>
    <p:extLst>
      <p:ext uri="{BB962C8B-B14F-4D97-AF65-F5344CB8AC3E}">
        <p14:creationId xmlns:p14="http://schemas.microsoft.com/office/powerpoint/2010/main" val="1648988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concluding, let me briefly discuss three directions for future work.</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First, instead of pinning only flows that are short from the beginning, we could pin the tail of every flow. A large flow could use fine-grained multipathing for most of its bytes, and then switch to one stable path near the end. This may preserve the load-balancing benefit of spraying while reducing the risk that one of the final packets delays completion. However, this would require additional state and careful handling of the transition between the two modes.</a:t>
            </a:r>
          </a:p>
          <a:p>
            <a:endParaRPr lang="en-GB" dirty="0"/>
          </a:p>
          <a:p>
            <a:r>
              <a:rPr lang="en-GB" dirty="0"/>
              <a:t>Second, we would like to evaluate PIN with other workloads such as AI. Their communication patterns can be quite different from the storage and Hadoop workloads evaluated here, particularly because synchronisation may make tail latency even more important.</a:t>
            </a:r>
          </a:p>
          <a:p>
            <a:endParaRPr lang="en-GB" dirty="0"/>
          </a:p>
          <a:p>
            <a:r>
              <a:rPr lang="en-GB" dirty="0"/>
              <a:t>Finally, PIN currently uses a static, baseline-specific threshold. A natural extension is to adjust this threshold dynamically, based on signals such as the observed flow-size distribution, network load, or path conditions.</a:t>
            </a:r>
          </a:p>
          <a:p>
            <a:endParaRPr lang="en-GB" dirty="0"/>
          </a:p>
          <a:p>
            <a:endParaRPr lang="en-US" dirty="0"/>
          </a:p>
        </p:txBody>
      </p:sp>
      <p:sp>
        <p:nvSpPr>
          <p:cNvPr id="4" name="Slide Number Placeholder 3"/>
          <p:cNvSpPr>
            <a:spLocks noGrp="1"/>
          </p:cNvSpPr>
          <p:nvPr>
            <p:ph type="sldNum" sz="quarter" idx="5"/>
          </p:nvPr>
        </p:nvSpPr>
        <p:spPr/>
        <p:txBody>
          <a:bodyPr/>
          <a:lstStyle/>
          <a:p>
            <a:fld id="{70FFF1C1-9763-C94F-82FA-7235E487EC92}" type="slidenum">
              <a:rPr lang="en-US" smtClean="0"/>
              <a:t>12</a:t>
            </a:fld>
            <a:endParaRPr lang="en-US"/>
          </a:p>
        </p:txBody>
      </p:sp>
    </p:spTree>
    <p:extLst>
      <p:ext uri="{BB962C8B-B14F-4D97-AF65-F5344CB8AC3E}">
        <p14:creationId xmlns:p14="http://schemas.microsoft.com/office/powerpoint/2010/main" val="3205735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With these future directions in mind, let me conclude with three takeaways.</a:t>
            </a:r>
          </a:p>
          <a:p>
            <a:endParaRPr lang="en-GB"/>
          </a:p>
          <a:p>
            <a:r>
              <a:rPr lang="en-GB"/>
              <a:t>Fine-grained RDMA load balancing is valuable, but it is not uniformly beneficial across flow sizes.</a:t>
            </a:r>
          </a:p>
          <a:p>
            <a:endParaRPr lang="en-GB"/>
          </a:p>
          <a:p>
            <a:r>
              <a:rPr lang="en-GB"/>
              <a:t>Large flows need path diversity to avoid persistent hotspots and use the available bandwidth. Short multi-packet flows face a different problem: spreading their packets across several transient path conditions increases the chance that one packet delays the entire operation.</a:t>
            </a:r>
          </a:p>
          <a:p>
            <a:endParaRPr lang="en-GB"/>
          </a:p>
          <a:p>
            <a:r>
              <a:rPr lang="en-GB"/>
              <a:t>PIN captures this distinction with a lightweight wrapper. It pins short flows to one path, while preserving the original load-balancing mechanism for large flows.</a:t>
            </a:r>
          </a:p>
          <a:p>
            <a:endParaRPr lang="en-GB"/>
          </a:p>
          <a:p>
            <a:r>
              <a:rPr lang="en-GB"/>
              <a:t>Across multiple workloads and baselines, PIN consistently improves both average and tail latency for short flows, while retaining the benefits of fine-grained multipathing for large flows.</a:t>
            </a:r>
          </a:p>
          <a:p>
            <a:endParaRPr lang="en-GB"/>
          </a:p>
          <a:p>
            <a:r>
              <a:rPr lang="en-GB"/>
              <a:t>Thank you. I’m happy to take questions.</a:t>
            </a:r>
          </a:p>
          <a:p>
            <a:endParaRPr lang="en-US"/>
          </a:p>
          <a:p>
            <a:endParaRPr lang="en-US"/>
          </a:p>
          <a:p>
            <a:r>
              <a:rPr lang="en-US"/>
              <a:t>Notes:</a:t>
            </a:r>
          </a:p>
          <a:p>
            <a:r>
              <a:rPr lang="en-US"/>
              <a:t>- LSTM for dynamic threshold</a:t>
            </a:r>
          </a:p>
          <a:p>
            <a:r>
              <a:rPr lang="en-US"/>
              <a:t>- backup slides / animation from Mark</a:t>
            </a:r>
          </a:p>
          <a:p>
            <a:r>
              <a:rPr lang="en-US"/>
              <a:t>- copy diagram on slide 2 to slide 1</a:t>
            </a:r>
          </a:p>
          <a:p>
            <a:r>
              <a:rPr lang="en-US"/>
              <a:t>- </a:t>
            </a:r>
            <a:r>
              <a:rPr lang="en-US" err="1"/>
              <a:t>bittorrent</a:t>
            </a:r>
            <a:r>
              <a:rPr lang="en-US"/>
              <a:t>?</a:t>
            </a:r>
          </a:p>
        </p:txBody>
      </p:sp>
      <p:sp>
        <p:nvSpPr>
          <p:cNvPr id="4" name="Slide Number Placeholder 3"/>
          <p:cNvSpPr>
            <a:spLocks noGrp="1"/>
          </p:cNvSpPr>
          <p:nvPr>
            <p:ph type="sldNum" sz="quarter" idx="5"/>
          </p:nvPr>
        </p:nvSpPr>
        <p:spPr/>
        <p:txBody>
          <a:bodyPr/>
          <a:lstStyle/>
          <a:p>
            <a:fld id="{70FFF1C1-9763-C94F-82FA-7235E487EC92}" type="slidenum">
              <a:rPr lang="en-US" smtClean="0"/>
              <a:t>13</a:t>
            </a:fld>
            <a:endParaRPr lang="en-US"/>
          </a:p>
        </p:txBody>
      </p:sp>
    </p:spTree>
    <p:extLst>
      <p:ext uri="{BB962C8B-B14F-4D97-AF65-F5344CB8AC3E}">
        <p14:creationId xmlns:p14="http://schemas.microsoft.com/office/powerpoint/2010/main" val="2034570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Let me first give some background on multipathing.</a:t>
            </a:r>
          </a:p>
          <a:p>
            <a:endParaRPr lang="en-GB"/>
          </a:p>
          <a:p>
            <a:r>
              <a:rPr lang="en-GB"/>
              <a:t>Modern datacentres commonly use Clos topologies, where a source and destination are connected by several equal-cost paths. This path diversity provides high aggregate bandwidth.</a:t>
            </a:r>
          </a:p>
          <a:p>
            <a:endParaRPr lang="en-GB"/>
          </a:p>
          <a:p>
            <a:r>
              <a:rPr lang="en-GB"/>
              <a:t>The standard way to use these paths is Equal-Cost Multi-Path, or ECMP. ECMP hashes each flow, or connection, onto one path and keeps it there. This is simple and preserves packet ordering.</a:t>
            </a:r>
          </a:p>
          <a:p>
            <a:endParaRPr lang="en-GB"/>
          </a:p>
          <a:p>
            <a:r>
              <a:rPr lang="en-GB"/>
              <a:t>However, different flows can hash onto the same path, even when other paths are underutilised. These hash collisions create persistent contention and can significantly hurt performance.</a:t>
            </a:r>
          </a:p>
          <a:p>
            <a:endParaRPr lang="en-US"/>
          </a:p>
        </p:txBody>
      </p:sp>
      <p:sp>
        <p:nvSpPr>
          <p:cNvPr id="4" name="Slide Number Placeholder 3"/>
          <p:cNvSpPr>
            <a:spLocks noGrp="1"/>
          </p:cNvSpPr>
          <p:nvPr>
            <p:ph type="sldNum" sz="quarter" idx="5"/>
          </p:nvPr>
        </p:nvSpPr>
        <p:spPr/>
        <p:txBody>
          <a:bodyPr/>
          <a:lstStyle/>
          <a:p>
            <a:fld id="{70FFF1C1-9763-C94F-82FA-7235E487EC92}" type="slidenum">
              <a:rPr lang="en-US" smtClean="0"/>
              <a:t>2</a:t>
            </a:fld>
            <a:endParaRPr lang="en-US"/>
          </a:p>
        </p:txBody>
      </p:sp>
    </p:spTree>
    <p:extLst>
      <p:ext uri="{BB962C8B-B14F-4D97-AF65-F5344CB8AC3E}">
        <p14:creationId xmlns:p14="http://schemas.microsoft.com/office/powerpoint/2010/main" val="3904029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why packet spraying is attractive.</a:t>
            </a:r>
          </a:p>
          <a:p>
            <a:endParaRPr lang="en-GB"/>
          </a:p>
          <a:p>
            <a:r>
              <a:rPr lang="en-GB"/>
              <a:t>Instead of assigning an entire flow to one path, spraying distributes its packets across multiple paths. This avoids persistent ECMP collisions and allows large flows to exploit the bandwidth available across the whole fabric.</a:t>
            </a:r>
          </a:p>
          <a:p>
            <a:endParaRPr lang="en-GB"/>
          </a:p>
          <a:p>
            <a:r>
              <a:rPr lang="en-GB"/>
              <a:t>Historically, packet reordering made this difficult for RDMA. However, newer RDMA designs increasingly tolerate out-of-order delivery, so fine-grained multipathing is becoming much more practical.</a:t>
            </a:r>
          </a:p>
          <a:p>
            <a:endParaRPr lang="en-GB"/>
          </a:p>
          <a:p>
            <a:r>
              <a:rPr lang="en-GB"/>
              <a:t>The usual intuition is therefore that spraying should improve load balancing. But when we looked at completion time by flow size, we found that this benefit is not uniform.</a:t>
            </a:r>
          </a:p>
        </p:txBody>
      </p:sp>
      <p:sp>
        <p:nvSpPr>
          <p:cNvPr id="4" name="Slide Number Placeholder 3"/>
          <p:cNvSpPr>
            <a:spLocks noGrp="1"/>
          </p:cNvSpPr>
          <p:nvPr>
            <p:ph type="sldNum" sz="quarter" idx="5"/>
          </p:nvPr>
        </p:nvSpPr>
        <p:spPr/>
        <p:txBody>
          <a:bodyPr/>
          <a:lstStyle/>
          <a:p>
            <a:fld id="{70FFF1C1-9763-C94F-82FA-7235E487EC92}" type="slidenum">
              <a:rPr lang="en-US" smtClean="0"/>
              <a:t>3</a:t>
            </a:fld>
            <a:endParaRPr lang="en-US"/>
          </a:p>
        </p:txBody>
      </p:sp>
    </p:spTree>
    <p:extLst>
      <p:ext uri="{BB962C8B-B14F-4D97-AF65-F5344CB8AC3E}">
        <p14:creationId xmlns:p14="http://schemas.microsoft.com/office/powerpoint/2010/main" val="3850349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figure shows the observation that motivated PIN.</a:t>
            </a:r>
          </a:p>
          <a:p>
            <a:endParaRPr lang="en-GB"/>
          </a:p>
          <a:p>
            <a:r>
              <a:rPr lang="en-GB"/>
              <a:t>The x-axis is flow size, and the y-axis is flow completion time slowdown, so lower is better. The left plot shows average slowdown, and the right plot shows the ninety-ninth percentile.</a:t>
            </a:r>
          </a:p>
          <a:p>
            <a:endParaRPr lang="en-GB"/>
          </a:p>
          <a:p>
            <a:r>
              <a:rPr lang="en-GB"/>
              <a:t>For large flows, spraying performs well, as expected. But in the highlighted middle region, spraying is actually worse than ECMP. These are short multi-packet flows, larger than one MTU but still relatively small.</a:t>
            </a:r>
          </a:p>
          <a:p>
            <a:endParaRPr lang="en-GB"/>
          </a:p>
          <a:p>
            <a:r>
              <a:rPr lang="en-GB"/>
              <a:t>So spraying does not benefit every flow. Large flows gain the most from path diversity, while short multi-packet flows can be harmed by it.</a:t>
            </a:r>
          </a:p>
          <a:p>
            <a:endParaRPr lang="en-GB"/>
          </a:p>
          <a:p>
            <a:r>
              <a:rPr lang="en-GB"/>
              <a:t>Why does this happen?</a:t>
            </a:r>
          </a:p>
          <a:p>
            <a:endParaRPr lang="en-US"/>
          </a:p>
        </p:txBody>
      </p:sp>
      <p:sp>
        <p:nvSpPr>
          <p:cNvPr id="4" name="Slide Number Placeholder 3"/>
          <p:cNvSpPr>
            <a:spLocks noGrp="1"/>
          </p:cNvSpPr>
          <p:nvPr>
            <p:ph type="sldNum" sz="quarter" idx="5"/>
          </p:nvPr>
        </p:nvSpPr>
        <p:spPr/>
        <p:txBody>
          <a:bodyPr/>
          <a:lstStyle/>
          <a:p>
            <a:fld id="{70FFF1C1-9763-C94F-82FA-7235E487EC92}" type="slidenum">
              <a:rPr lang="en-US" smtClean="0"/>
              <a:t>4</a:t>
            </a:fld>
            <a:endParaRPr lang="en-US"/>
          </a:p>
        </p:txBody>
      </p:sp>
    </p:spTree>
    <p:extLst>
      <p:ext uri="{BB962C8B-B14F-4D97-AF65-F5344CB8AC3E}">
        <p14:creationId xmlns:p14="http://schemas.microsoft.com/office/powerpoint/2010/main" val="213913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hypothesis is that spraying increases the chance that at least one packet encounters a slower path.</a:t>
            </a:r>
          </a:p>
          <a:p>
            <a:endParaRPr lang="en-GB" dirty="0"/>
          </a:p>
          <a:p>
            <a:r>
              <a:rPr lang="en-GB" dirty="0"/>
              <a:t>Consider this simple example. A short flow contains three packets, and at this moment, half of the available paths are slow. We can ignore the transmission delay here, so the flow latency is roughly the slowest packet’s latency.</a:t>
            </a:r>
          </a:p>
          <a:p>
            <a:endParaRPr lang="en-GB" dirty="0"/>
          </a:p>
          <a:p>
            <a:r>
              <a:rPr lang="en-GB" dirty="0"/>
              <a:t>With ECMP, the whole flow selects one path. Therefore, the probability of stepping on a slow path is one half.</a:t>
            </a:r>
          </a:p>
          <a:p>
            <a:endParaRPr lang="en-GB" dirty="0"/>
          </a:p>
          <a:p>
            <a:r>
              <a:rPr lang="en-GB" dirty="0"/>
              <a:t>With spraying, each packet can select a different path. The probability of all packet choosing a normal path is one half cubed, or one eighth. So, the probability that at least one packet stepping on a slow path is seven eighths.</a:t>
            </a:r>
          </a:p>
          <a:p>
            <a:endParaRPr lang="en-GB" dirty="0"/>
          </a:p>
          <a:p>
            <a:r>
              <a:rPr lang="en-GB" dirty="0"/>
              <a:t>Because completion time is determined by the last arriving packet, one unlucky packet can delay the entire flow. This effect is especially important for short flows, whose transmission delay is very short compared to this path delay (normally queueing delay).</a:t>
            </a:r>
          </a:p>
          <a:p>
            <a:endParaRPr lang="en-US" dirty="0"/>
          </a:p>
        </p:txBody>
      </p:sp>
      <p:sp>
        <p:nvSpPr>
          <p:cNvPr id="4" name="Slide Number Placeholder 3"/>
          <p:cNvSpPr>
            <a:spLocks noGrp="1"/>
          </p:cNvSpPr>
          <p:nvPr>
            <p:ph type="sldNum" sz="quarter" idx="5"/>
          </p:nvPr>
        </p:nvSpPr>
        <p:spPr/>
        <p:txBody>
          <a:bodyPr/>
          <a:lstStyle/>
          <a:p>
            <a:fld id="{70FFF1C1-9763-C94F-82FA-7235E487EC92}" type="slidenum">
              <a:rPr lang="en-US" smtClean="0"/>
              <a:t>5</a:t>
            </a:fld>
            <a:endParaRPr lang="en-US"/>
          </a:p>
        </p:txBody>
      </p:sp>
    </p:spTree>
    <p:extLst>
      <p:ext uri="{BB962C8B-B14F-4D97-AF65-F5344CB8AC3E}">
        <p14:creationId xmlns:p14="http://schemas.microsoft.com/office/powerpoint/2010/main" val="1868403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explanation depends on paths having different path latency, so we checked whether this actually happens.</a:t>
            </a:r>
          </a:p>
          <a:p>
            <a:endParaRPr lang="en-GB" dirty="0"/>
          </a:p>
          <a:p>
            <a:r>
              <a:rPr lang="en-GB" dirty="0"/>
              <a:t>This graph shows packet latency across the equal-cost paths in a 128-host leaf-spine simulation under spraying. Each line represents one path.</a:t>
            </a:r>
          </a:p>
          <a:p>
            <a:endParaRPr lang="en-GB" dirty="0"/>
          </a:p>
          <a:p>
            <a:r>
              <a:rPr lang="en-GB" dirty="0"/>
              <a:t>The network is healthy. There are no failed links and no intentionally degraded paths. However, random traffic placement still creates substantial short-term variation in queueing and latency.</a:t>
            </a:r>
          </a:p>
          <a:p>
            <a:endParaRPr lang="en-GB" dirty="0"/>
          </a:p>
          <a:p>
            <a:r>
              <a:rPr lang="en-GB" dirty="0"/>
              <a:t>At the same moment, latency can differ by tens of microseconds across the available paths. Spraying makes a short flow sample several of these path conditions, increasing the chance that one packet becomes a straggler.</a:t>
            </a:r>
          </a:p>
          <a:p>
            <a:endParaRPr lang="en-GB" dirty="0"/>
          </a:p>
          <a:p>
            <a:r>
              <a:rPr lang="en-GB" dirty="0"/>
              <a:t>This gives us the key design principle: large flows need path diversity, but short flows need path stability.</a:t>
            </a:r>
          </a:p>
          <a:p>
            <a:endParaRPr lang="en-US" dirty="0"/>
          </a:p>
          <a:p>
            <a:r>
              <a:rPr lang="en-US" dirty="0"/>
              <a:t>TODO: say this is the context, we cannot make it better at this point, but we are lowering the impact</a:t>
            </a:r>
          </a:p>
        </p:txBody>
      </p:sp>
      <p:sp>
        <p:nvSpPr>
          <p:cNvPr id="4" name="Slide Number Placeholder 3"/>
          <p:cNvSpPr>
            <a:spLocks noGrp="1"/>
          </p:cNvSpPr>
          <p:nvPr>
            <p:ph type="sldNum" sz="quarter" idx="5"/>
          </p:nvPr>
        </p:nvSpPr>
        <p:spPr/>
        <p:txBody>
          <a:bodyPr/>
          <a:lstStyle/>
          <a:p>
            <a:fld id="{70FFF1C1-9763-C94F-82FA-7235E487EC92}" type="slidenum">
              <a:rPr lang="en-US" smtClean="0"/>
              <a:t>6</a:t>
            </a:fld>
            <a:endParaRPr lang="en-US"/>
          </a:p>
        </p:txBody>
      </p:sp>
    </p:spTree>
    <p:extLst>
      <p:ext uri="{BB962C8B-B14F-4D97-AF65-F5344CB8AC3E}">
        <p14:creationId xmlns:p14="http://schemas.microsoft.com/office/powerpoint/2010/main" val="2472968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Based on that principle, we propose PIN.</a:t>
                </a:r>
              </a:p>
              <a:p>
                <a:endParaRPr lang="en-GB" dirty="0"/>
              </a:p>
              <a:p>
                <a:r>
                  <a:rPr lang="en-GB" dirty="0"/>
                  <a:t>PIN is not a new load-balancing algorithm. It is a lightweight wrapper around an existing fine-grained load balancer, such as Spray, DRILL, or REPS.</a:t>
                </a:r>
              </a:p>
              <a:p>
                <a:endParaRPr lang="en-GB" dirty="0"/>
              </a:p>
              <a:p>
                <a:r>
                  <a:rPr lang="en-GB" dirty="0"/>
                  <a:t>For each RDMA operation, we compare its size, </a:t>
                </a:r>
                <a14:m>
                  <m:oMath xmlns:m="http://schemas.openxmlformats.org/officeDocument/2006/math">
                    <m:r>
                      <a:rPr lang="en-GB" sz="1200" i="1" kern="1200">
                        <a:solidFill>
                          <a:schemeClr val="tx1"/>
                        </a:solidFill>
                        <a:latin typeface="Cambria Math" panose="02040503050406030204" pitchFamily="18" charset="0"/>
                        <a:ea typeface="+mn-ea"/>
                        <a:cs typeface="+mn-cs"/>
                      </a:rPr>
                      <m:t>𝑠</m:t>
                    </m:r>
                  </m:oMath>
                </a14:m>
                <a:r>
                  <a:rPr lang="en-GB" dirty="0"/>
                  <a:t>, with a threshold, </a:t>
                </a:r>
                <a14:m>
                  <m:oMath xmlns:m="http://schemas.openxmlformats.org/officeDocument/2006/math">
                    <m:r>
                      <a:rPr lang="en-GB" sz="1200" i="1" kern="1200">
                        <a:solidFill>
                          <a:schemeClr val="tx1"/>
                        </a:solidFill>
                        <a:latin typeface="Cambria Math" panose="02040503050406030204" pitchFamily="18" charset="0"/>
                        <a:ea typeface="+mn-ea"/>
                        <a:cs typeface="+mn-cs"/>
                      </a:rPr>
                      <m:t>𝑇</m:t>
                    </m:r>
                  </m:oMath>
                </a14:m>
                <a:r>
                  <a:rPr lang="en-GB" dirty="0"/>
                  <a:t>. If the operation is no larger than the threshold, we pin it to one path for its lifetime. In our evaluation, the pinned mode uses simple ECMP-style path selection.</a:t>
                </a:r>
              </a:p>
              <a:p>
                <a:endParaRPr lang="en-GB" dirty="0"/>
              </a:p>
              <a:p>
                <a:r>
                  <a:rPr lang="en-GB" dirty="0"/>
                  <a:t>If the operation is larger than the threshold, it continues to use the original baseline load balancer.</a:t>
                </a:r>
              </a:p>
              <a:p>
                <a:endParaRPr lang="en-GB" dirty="0"/>
              </a:p>
              <a:p>
                <a:r>
                  <a:rPr lang="en-GB" dirty="0"/>
                  <a:t>This gives short flows stable path conditions, while preserving path diversity for the large flows that contribute most of the bytes.</a:t>
                </a:r>
              </a:p>
              <a:p>
                <a:endParaRPr lang="en-GB" dirty="0"/>
              </a:p>
              <a:p>
                <a:r>
                  <a:rPr lang="en-GB" dirty="0"/>
                  <a:t>The mechanism can be implemented using a flow label, an entropy field, or a separate forwarding class. The only new parameter is the size threshold.</a:t>
                </a:r>
              </a:p>
              <a:p>
                <a:endParaRPr lang="en-US" dirty="0"/>
              </a:p>
              <a:p>
                <a:r>
                  <a:rPr lang="en-US" dirty="0"/>
                  <a:t>TODO: say RDMA declares operation size</a:t>
                </a:r>
              </a:p>
            </p:txBody>
          </p:sp>
        </mc:Choice>
        <mc:Fallback xmlns="">
          <p:sp>
            <p:nvSpPr>
              <p:cNvPr id="3" name="Notes Placeholder 2"/>
              <p:cNvSpPr>
                <a:spLocks noGrp="1"/>
              </p:cNvSpPr>
              <p:nvPr>
                <p:ph type="body" idx="1"/>
              </p:nvPr>
            </p:nvSpPr>
            <p:spPr/>
            <p:txBody>
              <a:bodyPr/>
              <a:lstStyle/>
              <a:p>
                <a:r>
                  <a:rPr lang="en-GB" dirty="0"/>
                  <a:t>Based on that principle, we propose PIN.</a:t>
                </a:r>
              </a:p>
              <a:p>
                <a:endParaRPr lang="en-GB" dirty="0"/>
              </a:p>
              <a:p>
                <a:r>
                  <a:rPr lang="en-GB" dirty="0"/>
                  <a:t>PIN is not a new load-balancing algorithm. It is a lightweight wrapper around an existing fine-grained load balancer, such as Spray, DRILL, or REPS.</a:t>
                </a:r>
              </a:p>
              <a:p>
                <a:endParaRPr lang="en-GB" dirty="0"/>
              </a:p>
              <a:p>
                <a:r>
                  <a:rPr lang="en-GB" dirty="0"/>
                  <a:t>For each RDMA operation, we compare its size, </a:t>
                </a:r>
                <a:r>
                  <a:rPr lang="en-GB" sz="1200" i="0" kern="1200">
                    <a:solidFill>
                      <a:schemeClr val="tx1"/>
                    </a:solidFill>
                    <a:latin typeface="Cambria Math" panose="02040503050406030204" pitchFamily="18" charset="0"/>
                    <a:ea typeface="+mn-ea"/>
                    <a:cs typeface="+mn-cs"/>
                  </a:rPr>
                  <a:t>𝑠</a:t>
                </a:r>
                <a:r>
                  <a:rPr lang="en-GB" dirty="0"/>
                  <a:t>, with a threshold, </a:t>
                </a:r>
                <a:r>
                  <a:rPr lang="en-GB" sz="1200" i="0" kern="1200">
                    <a:solidFill>
                      <a:schemeClr val="tx1"/>
                    </a:solidFill>
                    <a:latin typeface="Cambria Math" panose="02040503050406030204" pitchFamily="18" charset="0"/>
                    <a:ea typeface="+mn-ea"/>
                    <a:cs typeface="+mn-cs"/>
                  </a:rPr>
                  <a:t>𝑇</a:t>
                </a:r>
                <a:r>
                  <a:rPr lang="en-GB" dirty="0"/>
                  <a:t>. If the operation is no larger than the threshold, we pin it to one path for its lifetime. In our evaluation, the pinned mode uses simple ECMP-style path selection.</a:t>
                </a:r>
              </a:p>
              <a:p>
                <a:endParaRPr lang="en-GB" dirty="0"/>
              </a:p>
              <a:p>
                <a:r>
                  <a:rPr lang="en-GB" dirty="0"/>
                  <a:t>If the operation is larger than the threshold, it continues to use the original baseline load balancer.</a:t>
                </a:r>
              </a:p>
              <a:p>
                <a:endParaRPr lang="en-GB" dirty="0"/>
              </a:p>
              <a:p>
                <a:r>
                  <a:rPr lang="en-GB" dirty="0"/>
                  <a:t>This gives short flows stable path conditions, while preserving path diversity for the large flows that contribute most of the bytes.</a:t>
                </a:r>
              </a:p>
              <a:p>
                <a:endParaRPr lang="en-GB" dirty="0"/>
              </a:p>
              <a:p>
                <a:r>
                  <a:rPr lang="en-GB" dirty="0"/>
                  <a:t>The mechanism can be implemented using a flow label, an entropy field, or a separate forwarding class. The only new parameter is the size threshold.</a:t>
                </a:r>
              </a:p>
              <a:p>
                <a:endParaRPr lang="en-US" dirty="0"/>
              </a:p>
              <a:p>
                <a:r>
                  <a:rPr lang="en-US" dirty="0"/>
                  <a:t>TODO: say RDMA declares operation size</a:t>
                </a:r>
              </a:p>
            </p:txBody>
          </p:sp>
        </mc:Fallback>
      </mc:AlternateContent>
      <p:sp>
        <p:nvSpPr>
          <p:cNvPr id="4" name="Slide Number Placeholder 3"/>
          <p:cNvSpPr>
            <a:spLocks noGrp="1"/>
          </p:cNvSpPr>
          <p:nvPr>
            <p:ph type="sldNum" sz="quarter" idx="5"/>
          </p:nvPr>
        </p:nvSpPr>
        <p:spPr/>
        <p:txBody>
          <a:bodyPr/>
          <a:lstStyle/>
          <a:p>
            <a:fld id="{70FFF1C1-9763-C94F-82FA-7235E487EC92}" type="slidenum">
              <a:rPr lang="en-US" smtClean="0"/>
              <a:t>7</a:t>
            </a:fld>
            <a:endParaRPr lang="en-US"/>
          </a:p>
        </p:txBody>
      </p:sp>
    </p:spTree>
    <p:extLst>
      <p:ext uri="{BB962C8B-B14F-4D97-AF65-F5344CB8AC3E}">
        <p14:creationId xmlns:p14="http://schemas.microsoft.com/office/powerpoint/2010/main" val="2363001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evaluate PIN using packet-level simulation in ns-3.</a:t>
            </a:r>
          </a:p>
          <a:p>
            <a:endParaRPr lang="en-GB"/>
          </a:p>
          <a:p>
            <a:r>
              <a:rPr lang="en-GB"/>
              <a:t>The topology contains 128 hosts connected through a leaf-spine fabric, with 100-gigabit-per-second links. We modify the receiver model to tolerate packet reordering, which allows us to evaluate fine-grained RDMA multipathing.</a:t>
            </a:r>
          </a:p>
          <a:p>
            <a:endParaRPr lang="en-GB"/>
          </a:p>
          <a:p>
            <a:r>
              <a:rPr lang="en-GB"/>
              <a:t>We use realistic flow-size distributions, including Alibaba Cloud Storage and Meta Hadoop.</a:t>
            </a:r>
          </a:p>
          <a:p>
            <a:endParaRPr lang="en-GB"/>
          </a:p>
          <a:p>
            <a:r>
              <a:rPr lang="en-GB"/>
              <a:t>We use three different fine-grained baselines: Spray, DRILL, and REPS. We also include ECMP and CONGA as reference schemes.</a:t>
            </a:r>
          </a:p>
          <a:p>
            <a:endParaRPr lang="en-GB"/>
          </a:p>
          <a:p>
            <a:r>
              <a:rPr lang="en-GB"/>
              <a:t>We evaluate both average and ninety-ninth-percentile flow completion time slowdown, at fifty and eighty percent offered load.</a:t>
            </a:r>
          </a:p>
          <a:p>
            <a:endParaRPr lang="en-US"/>
          </a:p>
          <a:p>
            <a:r>
              <a:rPr lang="en-US"/>
              <a:t>TODO: trace-driven, specify flow size range, add icons for workload</a:t>
            </a:r>
          </a:p>
        </p:txBody>
      </p:sp>
      <p:sp>
        <p:nvSpPr>
          <p:cNvPr id="4" name="Slide Number Placeholder 3"/>
          <p:cNvSpPr>
            <a:spLocks noGrp="1"/>
          </p:cNvSpPr>
          <p:nvPr>
            <p:ph type="sldNum" sz="quarter" idx="5"/>
          </p:nvPr>
        </p:nvSpPr>
        <p:spPr/>
        <p:txBody>
          <a:bodyPr/>
          <a:lstStyle/>
          <a:p>
            <a:fld id="{70FFF1C1-9763-C94F-82FA-7235E487EC92}" type="slidenum">
              <a:rPr lang="en-US" smtClean="0"/>
              <a:t>8</a:t>
            </a:fld>
            <a:endParaRPr lang="en-US"/>
          </a:p>
        </p:txBody>
      </p:sp>
    </p:spTree>
    <p:extLst>
      <p:ext uri="{BB962C8B-B14F-4D97-AF65-F5344CB8AC3E}">
        <p14:creationId xmlns:p14="http://schemas.microsoft.com/office/powerpoint/2010/main" val="1334170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 us first look at one representative result: Meta Hadoop at eighty percent load.</a:t>
            </a:r>
          </a:p>
          <a:p>
            <a:endParaRPr lang="en-GB" dirty="0"/>
          </a:p>
          <a:p>
            <a:r>
              <a:rPr lang="en-GB" dirty="0"/>
              <a:t>The top row of the plot is average slowdown, and the bottom row is the ninety-ninth percentile. On the left column, the solid brown line is the original Spray baseline, and the dashed orange line is PIN-Spray.</a:t>
            </a:r>
          </a:p>
          <a:p>
            <a:endParaRPr lang="en-GB" dirty="0"/>
          </a:p>
          <a:p>
            <a:r>
              <a:rPr lang="en-GB" dirty="0"/>
              <a:t>The original Spray curve has a clear slowdown bump for short multi-packet flows. PIN removes most of this bump. It improves both average and tail completion time in exactly the flow-size region we target.</a:t>
            </a:r>
          </a:p>
          <a:p>
            <a:endParaRPr lang="en-GB" dirty="0"/>
          </a:p>
          <a:p>
            <a:r>
              <a:rPr lang="en-GB" dirty="0"/>
              <a:t>For larger flows, the PIN-Spray curve rejoins the Spray baseline, because those flows continue using spraying.</a:t>
            </a:r>
          </a:p>
          <a:p>
            <a:endParaRPr lang="en-GB" dirty="0"/>
          </a:p>
          <a:p>
            <a:r>
              <a:rPr lang="en-GB" dirty="0"/>
              <a:t>The same pattern appears when PIN wraps DRILL and REPS. Therefore, the benefit does not depend on one particular load-balancing algorithm.</a:t>
            </a:r>
          </a:p>
          <a:p>
            <a:endParaRPr lang="en-GB" dirty="0"/>
          </a:p>
          <a:p>
            <a:r>
              <a:rPr lang="en-GB" dirty="0"/>
              <a:t>One thing worth noticing is that the REPS has a slightly too large threshold</a:t>
            </a:r>
          </a:p>
          <a:p>
            <a:endParaRPr lang="en-US" dirty="0"/>
          </a:p>
          <a:p>
            <a:r>
              <a:rPr lang="en-US" dirty="0"/>
              <a:t>TODO: remove CONGA, make better arrow longer</a:t>
            </a:r>
          </a:p>
          <a:p>
            <a:r>
              <a:rPr lang="en-US" dirty="0"/>
              <a:t>might be worth reiterating short flows need stability</a:t>
            </a:r>
          </a:p>
        </p:txBody>
      </p:sp>
      <p:sp>
        <p:nvSpPr>
          <p:cNvPr id="4" name="Slide Number Placeholder 3"/>
          <p:cNvSpPr>
            <a:spLocks noGrp="1"/>
          </p:cNvSpPr>
          <p:nvPr>
            <p:ph type="sldNum" sz="quarter" idx="5"/>
          </p:nvPr>
        </p:nvSpPr>
        <p:spPr/>
        <p:txBody>
          <a:bodyPr/>
          <a:lstStyle/>
          <a:p>
            <a:fld id="{70FFF1C1-9763-C94F-82FA-7235E487EC92}" type="slidenum">
              <a:rPr lang="en-US" smtClean="0"/>
              <a:t>9</a:t>
            </a:fld>
            <a:endParaRPr lang="en-US"/>
          </a:p>
        </p:txBody>
      </p:sp>
    </p:spTree>
    <p:extLst>
      <p:ext uri="{BB962C8B-B14F-4D97-AF65-F5344CB8AC3E}">
        <p14:creationId xmlns:p14="http://schemas.microsoft.com/office/powerpoint/2010/main" val="1671167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6BD70-08AF-3A56-086A-AF8E744B29D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3A99EA1-2EEE-8E6C-5770-41D4C3F74A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FFE0ED6-8299-B0E4-A23F-01AC8342D168}"/>
              </a:ext>
            </a:extLst>
          </p:cNvPr>
          <p:cNvSpPr>
            <a:spLocks noGrp="1"/>
          </p:cNvSpPr>
          <p:nvPr>
            <p:ph type="dt" sz="half" idx="10"/>
          </p:nvPr>
        </p:nvSpPr>
        <p:spPr/>
        <p:txBody>
          <a:bodyPr/>
          <a:lstStyle/>
          <a:p>
            <a:fld id="{EF407DD2-62AB-364C-BECE-E930BD32E658}" type="datetime1">
              <a:rPr lang="en-GB" smtClean="0"/>
              <a:t>06/08/2026</a:t>
            </a:fld>
            <a:endParaRPr lang="en-US"/>
          </a:p>
        </p:txBody>
      </p:sp>
      <p:sp>
        <p:nvSpPr>
          <p:cNvPr id="5" name="Footer Placeholder 4">
            <a:extLst>
              <a:ext uri="{FF2B5EF4-FFF2-40B4-BE49-F238E27FC236}">
                <a16:creationId xmlns:a16="http://schemas.microsoft.com/office/drawing/2014/main" id="{2D23E016-1A5A-AAD1-49EE-127CAEB66A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5D4042-666A-1DDF-EE2A-64F6F493BD89}"/>
              </a:ext>
            </a:extLst>
          </p:cNvPr>
          <p:cNvSpPr>
            <a:spLocks noGrp="1"/>
          </p:cNvSpPr>
          <p:nvPr>
            <p:ph type="sldNum" sz="quarter" idx="12"/>
          </p:nvPr>
        </p:nvSpPr>
        <p:spPr/>
        <p:txBody>
          <a:bodyPr/>
          <a:lstStyle/>
          <a:p>
            <a:fld id="{97EE7B76-0BB0-294B-8EC5-1DBC5475FC9F}" type="slidenum">
              <a:rPr lang="en-US" smtClean="0"/>
              <a:t>‹#›</a:t>
            </a:fld>
            <a:endParaRPr lang="en-US"/>
          </a:p>
        </p:txBody>
      </p:sp>
    </p:spTree>
    <p:extLst>
      <p:ext uri="{BB962C8B-B14F-4D97-AF65-F5344CB8AC3E}">
        <p14:creationId xmlns:p14="http://schemas.microsoft.com/office/powerpoint/2010/main" val="3280087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35E72-15E1-FB74-5C63-D436B158706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CA743DC-A15C-AB4D-F02E-D5DD7C46621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0542489-1240-9D56-38E7-E19A4BDFA53C}"/>
              </a:ext>
            </a:extLst>
          </p:cNvPr>
          <p:cNvSpPr>
            <a:spLocks noGrp="1"/>
          </p:cNvSpPr>
          <p:nvPr>
            <p:ph type="dt" sz="half" idx="10"/>
          </p:nvPr>
        </p:nvSpPr>
        <p:spPr/>
        <p:txBody>
          <a:bodyPr/>
          <a:lstStyle/>
          <a:p>
            <a:fld id="{2A5AE59C-F8A1-5F45-8A25-262C5A6C00A6}" type="datetime1">
              <a:rPr lang="en-GB" smtClean="0"/>
              <a:t>06/08/2026</a:t>
            </a:fld>
            <a:endParaRPr lang="en-US"/>
          </a:p>
        </p:txBody>
      </p:sp>
      <p:sp>
        <p:nvSpPr>
          <p:cNvPr id="5" name="Footer Placeholder 4">
            <a:extLst>
              <a:ext uri="{FF2B5EF4-FFF2-40B4-BE49-F238E27FC236}">
                <a16:creationId xmlns:a16="http://schemas.microsoft.com/office/drawing/2014/main" id="{1815195C-F6A4-3F3A-F7BF-DABCCB154A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2DBA39-59BC-3BDC-AF5F-A461D6F7A091}"/>
              </a:ext>
            </a:extLst>
          </p:cNvPr>
          <p:cNvSpPr>
            <a:spLocks noGrp="1"/>
          </p:cNvSpPr>
          <p:nvPr>
            <p:ph type="sldNum" sz="quarter" idx="12"/>
          </p:nvPr>
        </p:nvSpPr>
        <p:spPr/>
        <p:txBody>
          <a:bodyPr/>
          <a:lstStyle/>
          <a:p>
            <a:fld id="{97EE7B76-0BB0-294B-8EC5-1DBC5475FC9F}" type="slidenum">
              <a:rPr lang="en-US" smtClean="0"/>
              <a:t>‹#›</a:t>
            </a:fld>
            <a:endParaRPr lang="en-US"/>
          </a:p>
        </p:txBody>
      </p:sp>
    </p:spTree>
    <p:extLst>
      <p:ext uri="{BB962C8B-B14F-4D97-AF65-F5344CB8AC3E}">
        <p14:creationId xmlns:p14="http://schemas.microsoft.com/office/powerpoint/2010/main" val="1718124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3D8AB7-16CC-C602-E22A-5B30FC50A4E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60296FC-A1B7-F36C-4040-2A81A132C56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EFB66C-AF49-2597-915E-9CE9A633C0EE}"/>
              </a:ext>
            </a:extLst>
          </p:cNvPr>
          <p:cNvSpPr>
            <a:spLocks noGrp="1"/>
          </p:cNvSpPr>
          <p:nvPr>
            <p:ph type="dt" sz="half" idx="10"/>
          </p:nvPr>
        </p:nvSpPr>
        <p:spPr/>
        <p:txBody>
          <a:bodyPr/>
          <a:lstStyle/>
          <a:p>
            <a:fld id="{607997C2-9D0E-BE4C-9CBF-DF954FF5FD06}" type="datetime1">
              <a:rPr lang="en-GB" smtClean="0"/>
              <a:t>06/08/2026</a:t>
            </a:fld>
            <a:endParaRPr lang="en-US"/>
          </a:p>
        </p:txBody>
      </p:sp>
      <p:sp>
        <p:nvSpPr>
          <p:cNvPr id="5" name="Footer Placeholder 4">
            <a:extLst>
              <a:ext uri="{FF2B5EF4-FFF2-40B4-BE49-F238E27FC236}">
                <a16:creationId xmlns:a16="http://schemas.microsoft.com/office/drawing/2014/main" id="{1D4C06B8-443B-54C0-7599-842B82C48E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F637DC-D488-931C-502A-A66D7DDF184C}"/>
              </a:ext>
            </a:extLst>
          </p:cNvPr>
          <p:cNvSpPr>
            <a:spLocks noGrp="1"/>
          </p:cNvSpPr>
          <p:nvPr>
            <p:ph type="sldNum" sz="quarter" idx="12"/>
          </p:nvPr>
        </p:nvSpPr>
        <p:spPr/>
        <p:txBody>
          <a:bodyPr/>
          <a:lstStyle/>
          <a:p>
            <a:fld id="{97EE7B76-0BB0-294B-8EC5-1DBC5475FC9F}" type="slidenum">
              <a:rPr lang="en-US" smtClean="0"/>
              <a:t>‹#›</a:t>
            </a:fld>
            <a:endParaRPr lang="en-US"/>
          </a:p>
        </p:txBody>
      </p:sp>
    </p:spTree>
    <p:extLst>
      <p:ext uri="{BB962C8B-B14F-4D97-AF65-F5344CB8AC3E}">
        <p14:creationId xmlns:p14="http://schemas.microsoft.com/office/powerpoint/2010/main" val="1633781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8F69A-86D4-22B7-657E-02B4047357E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89D1502-65EC-5FD9-4E3A-AEB79F3D1FFC}"/>
              </a:ext>
            </a:extLst>
          </p:cNvPr>
          <p:cNvSpPr>
            <a:spLocks noGrp="1"/>
          </p:cNvSpPr>
          <p:nvPr>
            <p:ph idx="1"/>
          </p:nvPr>
        </p:nvSpPr>
        <p:spPr/>
        <p:txBody>
          <a:bodyPr/>
          <a:lstStyle>
            <a:lvl1pPr>
              <a:lnSpc>
                <a:spcPct val="100000"/>
              </a:lnSpc>
              <a:spcBef>
                <a:spcPts val="600"/>
              </a:spcBef>
              <a:defRPr/>
            </a:lvl1pPr>
            <a:lvl2pPr>
              <a:lnSpc>
                <a:spcPct val="100000"/>
              </a:lnSpc>
              <a:spcBef>
                <a:spcPts val="600"/>
              </a:spcBef>
              <a:defRPr/>
            </a:lvl2pPr>
            <a:lvl3pPr>
              <a:lnSpc>
                <a:spcPct val="100000"/>
              </a:lnSpc>
              <a:spcBef>
                <a:spcPts val="600"/>
              </a:spcBef>
              <a:defRPr/>
            </a:lvl3pPr>
            <a:lvl4pPr>
              <a:lnSpc>
                <a:spcPct val="100000"/>
              </a:lnSpc>
              <a:spcBef>
                <a:spcPts val="600"/>
              </a:spcBef>
              <a:defRPr/>
            </a:lvl4pPr>
            <a:lvl5pPr>
              <a:lnSpc>
                <a:spcPct val="100000"/>
              </a:lnSpc>
              <a:spcBef>
                <a:spcPts val="600"/>
              </a:spcBef>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4007074-FFB8-2D9E-C9C2-DDF1278D540D}"/>
              </a:ext>
            </a:extLst>
          </p:cNvPr>
          <p:cNvSpPr>
            <a:spLocks noGrp="1"/>
          </p:cNvSpPr>
          <p:nvPr>
            <p:ph type="dt" sz="half" idx="10"/>
          </p:nvPr>
        </p:nvSpPr>
        <p:spPr/>
        <p:txBody>
          <a:bodyPr/>
          <a:lstStyle/>
          <a:p>
            <a:fld id="{1E7A58B0-C4B5-044D-A9C7-1D7038938853}" type="datetime1">
              <a:rPr lang="en-GB" smtClean="0"/>
              <a:t>06/08/2026</a:t>
            </a:fld>
            <a:endParaRPr lang="en-US"/>
          </a:p>
        </p:txBody>
      </p:sp>
      <p:sp>
        <p:nvSpPr>
          <p:cNvPr id="5" name="Footer Placeholder 4">
            <a:extLst>
              <a:ext uri="{FF2B5EF4-FFF2-40B4-BE49-F238E27FC236}">
                <a16:creationId xmlns:a16="http://schemas.microsoft.com/office/drawing/2014/main" id="{CF9F8588-4B2A-046F-71D7-654F25E423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2F4A4D-F866-2A41-0840-EE526AF787F4}"/>
              </a:ext>
            </a:extLst>
          </p:cNvPr>
          <p:cNvSpPr>
            <a:spLocks noGrp="1"/>
          </p:cNvSpPr>
          <p:nvPr>
            <p:ph type="sldNum" sz="quarter" idx="12"/>
          </p:nvPr>
        </p:nvSpPr>
        <p:spPr/>
        <p:txBody>
          <a:bodyPr/>
          <a:lstStyle/>
          <a:p>
            <a:fld id="{97EE7B76-0BB0-294B-8EC5-1DBC5475FC9F}" type="slidenum">
              <a:rPr lang="en-US" smtClean="0"/>
              <a:t>‹#›</a:t>
            </a:fld>
            <a:endParaRPr lang="en-US"/>
          </a:p>
        </p:txBody>
      </p:sp>
    </p:spTree>
    <p:extLst>
      <p:ext uri="{BB962C8B-B14F-4D97-AF65-F5344CB8AC3E}">
        <p14:creationId xmlns:p14="http://schemas.microsoft.com/office/powerpoint/2010/main" val="3213295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21B92-D438-F50E-645B-E483BC0ADFF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9FD6F7F-9DEE-62B0-54A3-0A06BC5386F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87F9F78-DD64-1F73-A6BA-EB33D90002CA}"/>
              </a:ext>
            </a:extLst>
          </p:cNvPr>
          <p:cNvSpPr>
            <a:spLocks noGrp="1"/>
          </p:cNvSpPr>
          <p:nvPr>
            <p:ph type="dt" sz="half" idx="10"/>
          </p:nvPr>
        </p:nvSpPr>
        <p:spPr/>
        <p:txBody>
          <a:bodyPr/>
          <a:lstStyle/>
          <a:p>
            <a:fld id="{F8CE1B9B-66F4-3A4A-BACB-52D8BCFAA1A1}" type="datetime1">
              <a:rPr lang="en-GB" smtClean="0"/>
              <a:t>06/08/2026</a:t>
            </a:fld>
            <a:endParaRPr lang="en-US"/>
          </a:p>
        </p:txBody>
      </p:sp>
      <p:sp>
        <p:nvSpPr>
          <p:cNvPr id="5" name="Footer Placeholder 4">
            <a:extLst>
              <a:ext uri="{FF2B5EF4-FFF2-40B4-BE49-F238E27FC236}">
                <a16:creationId xmlns:a16="http://schemas.microsoft.com/office/drawing/2014/main" id="{D6DE270F-284B-75F8-09FE-19050ACDE0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96D34-E3AF-70FB-B1E7-B3AC15734981}"/>
              </a:ext>
            </a:extLst>
          </p:cNvPr>
          <p:cNvSpPr>
            <a:spLocks noGrp="1"/>
          </p:cNvSpPr>
          <p:nvPr>
            <p:ph type="sldNum" sz="quarter" idx="12"/>
          </p:nvPr>
        </p:nvSpPr>
        <p:spPr/>
        <p:txBody>
          <a:bodyPr/>
          <a:lstStyle/>
          <a:p>
            <a:fld id="{97EE7B76-0BB0-294B-8EC5-1DBC5475FC9F}" type="slidenum">
              <a:rPr lang="en-US" smtClean="0"/>
              <a:t>‹#›</a:t>
            </a:fld>
            <a:endParaRPr lang="en-US"/>
          </a:p>
        </p:txBody>
      </p:sp>
    </p:spTree>
    <p:extLst>
      <p:ext uri="{BB962C8B-B14F-4D97-AF65-F5344CB8AC3E}">
        <p14:creationId xmlns:p14="http://schemas.microsoft.com/office/powerpoint/2010/main" val="618108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94666-1A02-7B2F-8AAF-55D9299E787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176960E-8E3B-0512-5929-65707D9F766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301D94E-B4A7-72F0-593F-BAC131E56B8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C609FBB-CB43-7073-18F7-0BE7A21997F7}"/>
              </a:ext>
            </a:extLst>
          </p:cNvPr>
          <p:cNvSpPr>
            <a:spLocks noGrp="1"/>
          </p:cNvSpPr>
          <p:nvPr>
            <p:ph type="dt" sz="half" idx="10"/>
          </p:nvPr>
        </p:nvSpPr>
        <p:spPr/>
        <p:txBody>
          <a:bodyPr/>
          <a:lstStyle/>
          <a:p>
            <a:fld id="{01FD8EE5-1F45-4F46-9DB4-CD349A5FC5D3}" type="datetime1">
              <a:rPr lang="en-GB" smtClean="0"/>
              <a:t>06/08/2026</a:t>
            </a:fld>
            <a:endParaRPr lang="en-US"/>
          </a:p>
        </p:txBody>
      </p:sp>
      <p:sp>
        <p:nvSpPr>
          <p:cNvPr id="6" name="Footer Placeholder 5">
            <a:extLst>
              <a:ext uri="{FF2B5EF4-FFF2-40B4-BE49-F238E27FC236}">
                <a16:creationId xmlns:a16="http://schemas.microsoft.com/office/drawing/2014/main" id="{C1FE94C8-C334-C8B9-DF30-8208D160B8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7DBFA4-0242-3775-CF97-2B8492D860DC}"/>
              </a:ext>
            </a:extLst>
          </p:cNvPr>
          <p:cNvSpPr>
            <a:spLocks noGrp="1"/>
          </p:cNvSpPr>
          <p:nvPr>
            <p:ph type="sldNum" sz="quarter" idx="12"/>
          </p:nvPr>
        </p:nvSpPr>
        <p:spPr/>
        <p:txBody>
          <a:bodyPr/>
          <a:lstStyle/>
          <a:p>
            <a:fld id="{97EE7B76-0BB0-294B-8EC5-1DBC5475FC9F}" type="slidenum">
              <a:rPr lang="en-US" smtClean="0"/>
              <a:t>‹#›</a:t>
            </a:fld>
            <a:endParaRPr lang="en-US"/>
          </a:p>
        </p:txBody>
      </p:sp>
    </p:spTree>
    <p:extLst>
      <p:ext uri="{BB962C8B-B14F-4D97-AF65-F5344CB8AC3E}">
        <p14:creationId xmlns:p14="http://schemas.microsoft.com/office/powerpoint/2010/main" val="3442721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6A561-2A7B-6496-0AE2-DF405AFD7EA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FD0BDF4-3807-4999-A8BD-A2CCCBC202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79AE5D2-1F05-5768-50D9-E0768432002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F32E4B9-8BA4-FFBB-493D-3FA96EB7FE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ABF55EF-E110-B58B-A2A5-5866EE1FBDA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DEEA069-A41B-923D-4B47-945E4AE07CDA}"/>
              </a:ext>
            </a:extLst>
          </p:cNvPr>
          <p:cNvSpPr>
            <a:spLocks noGrp="1"/>
          </p:cNvSpPr>
          <p:nvPr>
            <p:ph type="dt" sz="half" idx="10"/>
          </p:nvPr>
        </p:nvSpPr>
        <p:spPr/>
        <p:txBody>
          <a:bodyPr/>
          <a:lstStyle/>
          <a:p>
            <a:fld id="{2298C694-E1FE-7747-8032-2B5604A8FF62}" type="datetime1">
              <a:rPr lang="en-GB" smtClean="0"/>
              <a:t>06/08/2026</a:t>
            </a:fld>
            <a:endParaRPr lang="en-US"/>
          </a:p>
        </p:txBody>
      </p:sp>
      <p:sp>
        <p:nvSpPr>
          <p:cNvPr id="8" name="Footer Placeholder 7">
            <a:extLst>
              <a:ext uri="{FF2B5EF4-FFF2-40B4-BE49-F238E27FC236}">
                <a16:creationId xmlns:a16="http://schemas.microsoft.com/office/drawing/2014/main" id="{67835209-2BFF-4C2E-B1DD-5A9BB3D656E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59B866-2086-F20D-BA21-323DEFFAAA4E}"/>
              </a:ext>
            </a:extLst>
          </p:cNvPr>
          <p:cNvSpPr>
            <a:spLocks noGrp="1"/>
          </p:cNvSpPr>
          <p:nvPr>
            <p:ph type="sldNum" sz="quarter" idx="12"/>
          </p:nvPr>
        </p:nvSpPr>
        <p:spPr/>
        <p:txBody>
          <a:bodyPr/>
          <a:lstStyle/>
          <a:p>
            <a:fld id="{97EE7B76-0BB0-294B-8EC5-1DBC5475FC9F}" type="slidenum">
              <a:rPr lang="en-US" smtClean="0"/>
              <a:t>‹#›</a:t>
            </a:fld>
            <a:endParaRPr lang="en-US"/>
          </a:p>
        </p:txBody>
      </p:sp>
    </p:spTree>
    <p:extLst>
      <p:ext uri="{BB962C8B-B14F-4D97-AF65-F5344CB8AC3E}">
        <p14:creationId xmlns:p14="http://schemas.microsoft.com/office/powerpoint/2010/main" val="1703214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5D948-BE13-F4E1-1837-9D8B046FCE3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EC0DDEB-1E02-4441-77A3-8241DAEB97C4}"/>
              </a:ext>
            </a:extLst>
          </p:cNvPr>
          <p:cNvSpPr>
            <a:spLocks noGrp="1"/>
          </p:cNvSpPr>
          <p:nvPr>
            <p:ph type="dt" sz="half" idx="10"/>
          </p:nvPr>
        </p:nvSpPr>
        <p:spPr/>
        <p:txBody>
          <a:bodyPr/>
          <a:lstStyle/>
          <a:p>
            <a:fld id="{31E18DC8-A47A-8A4A-B235-0D596A72AA57}" type="datetime1">
              <a:rPr lang="en-GB" smtClean="0"/>
              <a:t>06/08/2026</a:t>
            </a:fld>
            <a:endParaRPr lang="en-US"/>
          </a:p>
        </p:txBody>
      </p:sp>
      <p:sp>
        <p:nvSpPr>
          <p:cNvPr id="4" name="Footer Placeholder 3">
            <a:extLst>
              <a:ext uri="{FF2B5EF4-FFF2-40B4-BE49-F238E27FC236}">
                <a16:creationId xmlns:a16="http://schemas.microsoft.com/office/drawing/2014/main" id="{436DDE6B-5B78-937D-377E-8FD7FCFE93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E6840B-D948-260E-759D-CD93E456DFD9}"/>
              </a:ext>
            </a:extLst>
          </p:cNvPr>
          <p:cNvSpPr>
            <a:spLocks noGrp="1"/>
          </p:cNvSpPr>
          <p:nvPr>
            <p:ph type="sldNum" sz="quarter" idx="12"/>
          </p:nvPr>
        </p:nvSpPr>
        <p:spPr/>
        <p:txBody>
          <a:bodyPr/>
          <a:lstStyle/>
          <a:p>
            <a:fld id="{97EE7B76-0BB0-294B-8EC5-1DBC5475FC9F}" type="slidenum">
              <a:rPr lang="en-US" smtClean="0"/>
              <a:t>‹#›</a:t>
            </a:fld>
            <a:endParaRPr lang="en-US"/>
          </a:p>
        </p:txBody>
      </p:sp>
    </p:spTree>
    <p:extLst>
      <p:ext uri="{BB962C8B-B14F-4D97-AF65-F5344CB8AC3E}">
        <p14:creationId xmlns:p14="http://schemas.microsoft.com/office/powerpoint/2010/main" val="588336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C0C429-10CC-EF36-BFCB-23C9FB17E95E}"/>
              </a:ext>
            </a:extLst>
          </p:cNvPr>
          <p:cNvSpPr>
            <a:spLocks noGrp="1"/>
          </p:cNvSpPr>
          <p:nvPr>
            <p:ph type="dt" sz="half" idx="10"/>
          </p:nvPr>
        </p:nvSpPr>
        <p:spPr/>
        <p:txBody>
          <a:bodyPr/>
          <a:lstStyle/>
          <a:p>
            <a:fld id="{A56B1DDC-9155-7341-A39C-D1EA2856B53B}" type="datetime1">
              <a:rPr lang="en-GB" smtClean="0"/>
              <a:t>06/08/2026</a:t>
            </a:fld>
            <a:endParaRPr lang="en-US"/>
          </a:p>
        </p:txBody>
      </p:sp>
      <p:sp>
        <p:nvSpPr>
          <p:cNvPr id="3" name="Footer Placeholder 2">
            <a:extLst>
              <a:ext uri="{FF2B5EF4-FFF2-40B4-BE49-F238E27FC236}">
                <a16:creationId xmlns:a16="http://schemas.microsoft.com/office/drawing/2014/main" id="{5841CD00-521B-BC83-C180-8130C7510B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4FEDF9-DD7A-3FF3-90F5-5844585BB075}"/>
              </a:ext>
            </a:extLst>
          </p:cNvPr>
          <p:cNvSpPr>
            <a:spLocks noGrp="1"/>
          </p:cNvSpPr>
          <p:nvPr>
            <p:ph type="sldNum" sz="quarter" idx="12"/>
          </p:nvPr>
        </p:nvSpPr>
        <p:spPr/>
        <p:txBody>
          <a:bodyPr/>
          <a:lstStyle/>
          <a:p>
            <a:fld id="{97EE7B76-0BB0-294B-8EC5-1DBC5475FC9F}" type="slidenum">
              <a:rPr lang="en-US" smtClean="0"/>
              <a:t>‹#›</a:t>
            </a:fld>
            <a:endParaRPr lang="en-US"/>
          </a:p>
        </p:txBody>
      </p:sp>
    </p:spTree>
    <p:extLst>
      <p:ext uri="{BB962C8B-B14F-4D97-AF65-F5344CB8AC3E}">
        <p14:creationId xmlns:p14="http://schemas.microsoft.com/office/powerpoint/2010/main" val="2111107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B02E0-11DD-DC04-033B-C3C7AAA7B53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D119DA1-21EC-6396-7A5C-2D7F005019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BF95287-BF5E-D020-B725-A96C93A19E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7D98EFE-961A-D3DA-C674-B55AD2DC1F54}"/>
              </a:ext>
            </a:extLst>
          </p:cNvPr>
          <p:cNvSpPr>
            <a:spLocks noGrp="1"/>
          </p:cNvSpPr>
          <p:nvPr>
            <p:ph type="dt" sz="half" idx="10"/>
          </p:nvPr>
        </p:nvSpPr>
        <p:spPr/>
        <p:txBody>
          <a:bodyPr/>
          <a:lstStyle/>
          <a:p>
            <a:fld id="{D704BF72-1754-F94E-9544-77D44D60AF05}" type="datetime1">
              <a:rPr lang="en-GB" smtClean="0"/>
              <a:t>06/08/2026</a:t>
            </a:fld>
            <a:endParaRPr lang="en-US"/>
          </a:p>
        </p:txBody>
      </p:sp>
      <p:sp>
        <p:nvSpPr>
          <p:cNvPr id="6" name="Footer Placeholder 5">
            <a:extLst>
              <a:ext uri="{FF2B5EF4-FFF2-40B4-BE49-F238E27FC236}">
                <a16:creationId xmlns:a16="http://schemas.microsoft.com/office/drawing/2014/main" id="{F4D98E02-B03B-232A-1C5C-C81B3E69F3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F5AE4E-2408-B75F-C639-629132184A5E}"/>
              </a:ext>
            </a:extLst>
          </p:cNvPr>
          <p:cNvSpPr>
            <a:spLocks noGrp="1"/>
          </p:cNvSpPr>
          <p:nvPr>
            <p:ph type="sldNum" sz="quarter" idx="12"/>
          </p:nvPr>
        </p:nvSpPr>
        <p:spPr/>
        <p:txBody>
          <a:bodyPr/>
          <a:lstStyle/>
          <a:p>
            <a:fld id="{97EE7B76-0BB0-294B-8EC5-1DBC5475FC9F}" type="slidenum">
              <a:rPr lang="en-US" smtClean="0"/>
              <a:t>‹#›</a:t>
            </a:fld>
            <a:endParaRPr lang="en-US"/>
          </a:p>
        </p:txBody>
      </p:sp>
    </p:spTree>
    <p:extLst>
      <p:ext uri="{BB962C8B-B14F-4D97-AF65-F5344CB8AC3E}">
        <p14:creationId xmlns:p14="http://schemas.microsoft.com/office/powerpoint/2010/main" val="3857630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37E1A-3FA0-E83C-F5E1-368135E4B38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77F8D12-877C-B0A6-E4A3-80B5825958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1418EC-384F-DB23-46BD-A7DF1D0363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1351142-CEF7-40A9-F909-35D8DCA3CDDF}"/>
              </a:ext>
            </a:extLst>
          </p:cNvPr>
          <p:cNvSpPr>
            <a:spLocks noGrp="1"/>
          </p:cNvSpPr>
          <p:nvPr>
            <p:ph type="dt" sz="half" idx="10"/>
          </p:nvPr>
        </p:nvSpPr>
        <p:spPr/>
        <p:txBody>
          <a:bodyPr/>
          <a:lstStyle/>
          <a:p>
            <a:fld id="{A7D0DC98-28F0-0B48-98E4-B6C184CBA82A}" type="datetime1">
              <a:rPr lang="en-GB" smtClean="0"/>
              <a:t>06/08/2026</a:t>
            </a:fld>
            <a:endParaRPr lang="en-US"/>
          </a:p>
        </p:txBody>
      </p:sp>
      <p:sp>
        <p:nvSpPr>
          <p:cNvPr id="6" name="Footer Placeholder 5">
            <a:extLst>
              <a:ext uri="{FF2B5EF4-FFF2-40B4-BE49-F238E27FC236}">
                <a16:creationId xmlns:a16="http://schemas.microsoft.com/office/drawing/2014/main" id="{87EE186E-9D7F-4CD0-C2A0-1FF21DFAE9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D8C10E-1F9A-FDAB-1BCA-B363030D0B28}"/>
              </a:ext>
            </a:extLst>
          </p:cNvPr>
          <p:cNvSpPr>
            <a:spLocks noGrp="1"/>
          </p:cNvSpPr>
          <p:nvPr>
            <p:ph type="sldNum" sz="quarter" idx="12"/>
          </p:nvPr>
        </p:nvSpPr>
        <p:spPr/>
        <p:txBody>
          <a:bodyPr/>
          <a:lstStyle/>
          <a:p>
            <a:fld id="{97EE7B76-0BB0-294B-8EC5-1DBC5475FC9F}" type="slidenum">
              <a:rPr lang="en-US" smtClean="0"/>
              <a:t>‹#›</a:t>
            </a:fld>
            <a:endParaRPr lang="en-US"/>
          </a:p>
        </p:txBody>
      </p:sp>
    </p:spTree>
    <p:extLst>
      <p:ext uri="{BB962C8B-B14F-4D97-AF65-F5344CB8AC3E}">
        <p14:creationId xmlns:p14="http://schemas.microsoft.com/office/powerpoint/2010/main" val="3614081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272252-BEA4-44F9-A98B-67F8C9DD1C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70EE59A-3125-B6BE-974C-90C1F9BE3C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4B102B0-E98C-DFBB-5F96-FB0C82A1C4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8C8EB2-C81E-C240-8CF7-7CD8640C1F0A}" type="datetime1">
              <a:rPr lang="en-GB" smtClean="0"/>
              <a:t>06/08/2026</a:t>
            </a:fld>
            <a:endParaRPr lang="en-US"/>
          </a:p>
        </p:txBody>
      </p:sp>
      <p:sp>
        <p:nvSpPr>
          <p:cNvPr id="5" name="Footer Placeholder 4">
            <a:extLst>
              <a:ext uri="{FF2B5EF4-FFF2-40B4-BE49-F238E27FC236}">
                <a16:creationId xmlns:a16="http://schemas.microsoft.com/office/drawing/2014/main" id="{9AA11A59-1A00-D551-2404-63B8BE8795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CC6068C-FA48-7D38-414A-9D030B5ED7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EE7B76-0BB0-294B-8EC5-1DBC5475FC9F}" type="slidenum">
              <a:rPr lang="en-US" smtClean="0"/>
              <a:t>‹#›</a:t>
            </a:fld>
            <a:endParaRPr lang="en-US"/>
          </a:p>
        </p:txBody>
      </p:sp>
    </p:spTree>
    <p:extLst>
      <p:ext uri="{BB962C8B-B14F-4D97-AF65-F5344CB8AC3E}">
        <p14:creationId xmlns:p14="http://schemas.microsoft.com/office/powerpoint/2010/main" val="3773197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9D37D-F276-466F-F249-F72DAEA42014}"/>
              </a:ext>
            </a:extLst>
          </p:cNvPr>
          <p:cNvSpPr>
            <a:spLocks noGrp="1"/>
          </p:cNvSpPr>
          <p:nvPr>
            <p:ph type="ctrTitle"/>
          </p:nvPr>
        </p:nvSpPr>
        <p:spPr>
          <a:xfrm>
            <a:off x="100853" y="2325812"/>
            <a:ext cx="11990294" cy="1014445"/>
          </a:xfrm>
        </p:spPr>
        <p:txBody>
          <a:bodyPr anchor="ctr">
            <a:normAutofit/>
          </a:bodyPr>
          <a:lstStyle/>
          <a:p>
            <a:r>
              <a:rPr lang="en-US" sz="3800"/>
              <a:t>PIN: Less is More for RDMA Load Balancing</a:t>
            </a:r>
          </a:p>
        </p:txBody>
      </p:sp>
      <p:sp>
        <p:nvSpPr>
          <p:cNvPr id="4" name="object 8">
            <a:extLst>
              <a:ext uri="{FF2B5EF4-FFF2-40B4-BE49-F238E27FC236}">
                <a16:creationId xmlns:a16="http://schemas.microsoft.com/office/drawing/2014/main" id="{DB6FB240-D9D7-8B15-E3A3-87164B6B6BDE}"/>
              </a:ext>
            </a:extLst>
          </p:cNvPr>
          <p:cNvSpPr txBox="1"/>
          <p:nvPr/>
        </p:nvSpPr>
        <p:spPr>
          <a:xfrm>
            <a:off x="1799471" y="3557500"/>
            <a:ext cx="8445479" cy="386901"/>
          </a:xfrm>
          <a:prstGeom prst="rect">
            <a:avLst/>
          </a:prstGeom>
        </p:spPr>
        <p:txBody>
          <a:bodyPr vert="horz" wrap="square" lIns="0" tIns="12065" rIns="0" bIns="0" rtlCol="0">
            <a:spAutoFit/>
          </a:bodyPr>
          <a:lstStyle/>
          <a:p>
            <a:pPr marL="12700" marR="5080" algn="ctr">
              <a:lnSpc>
                <a:spcPct val="110000"/>
              </a:lnSpc>
              <a:spcBef>
                <a:spcPts val="95"/>
              </a:spcBef>
            </a:pPr>
            <a:r>
              <a:rPr lang="en-US" sz="2400" b="1">
                <a:solidFill>
                  <a:srgbClr val="231F20"/>
                </a:solidFill>
                <a:latin typeface="Arial"/>
                <a:cs typeface="Arial"/>
              </a:rPr>
              <a:t>Jichun Wu</a:t>
            </a:r>
            <a:r>
              <a:rPr lang="en-US" sz="2400" baseline="30000">
                <a:solidFill>
                  <a:srgbClr val="231F20"/>
                </a:solidFill>
                <a:latin typeface="Arial" panose="020B0604020202020204" pitchFamily="34" charset="0"/>
                <a:cs typeface="Arial" panose="020B0604020202020204" pitchFamily="34" charset="0"/>
              </a:rPr>
              <a:t>1</a:t>
            </a:r>
            <a:r>
              <a:rPr lang="en-US" sz="2400">
                <a:solidFill>
                  <a:srgbClr val="231F20"/>
                </a:solidFill>
                <a:latin typeface="Arial"/>
                <a:cs typeface="Arial"/>
              </a:rPr>
              <a:t>, Ran Shu</a:t>
            </a:r>
            <a:r>
              <a:rPr lang="en-US" sz="2400" baseline="30000">
                <a:solidFill>
                  <a:srgbClr val="231F20"/>
                </a:solidFill>
                <a:latin typeface="Arial"/>
                <a:cs typeface="Arial"/>
              </a:rPr>
              <a:t>2</a:t>
            </a:r>
            <a:r>
              <a:rPr lang="en-US" sz="2400">
                <a:solidFill>
                  <a:srgbClr val="231F20"/>
                </a:solidFill>
                <a:latin typeface="Arial" panose="020B0604020202020204" pitchFamily="34" charset="0"/>
                <a:cs typeface="Arial" panose="020B0604020202020204" pitchFamily="34" charset="0"/>
              </a:rPr>
              <a:t>, </a:t>
            </a:r>
            <a:r>
              <a:rPr lang="en-US" sz="2400">
                <a:solidFill>
                  <a:srgbClr val="231F20"/>
                </a:solidFill>
                <a:cs typeface="Arial"/>
              </a:rPr>
              <a:t>Yongqiang Xiong</a:t>
            </a:r>
            <a:r>
              <a:rPr lang="en-US" sz="2400" baseline="30000">
                <a:solidFill>
                  <a:srgbClr val="231F20"/>
                </a:solidFill>
                <a:cs typeface="Arial"/>
              </a:rPr>
              <a:t>2</a:t>
            </a:r>
            <a:r>
              <a:rPr lang="en-US" sz="2400">
                <a:solidFill>
                  <a:srgbClr val="231F20"/>
                </a:solidFill>
                <a:cs typeface="Arial"/>
              </a:rPr>
              <a:t>, Andrew W. Moore</a:t>
            </a:r>
            <a:r>
              <a:rPr lang="en-US" sz="2400" baseline="30000">
                <a:solidFill>
                  <a:srgbClr val="231F20"/>
                </a:solidFill>
                <a:latin typeface="Arial" panose="020B0604020202020204" pitchFamily="34" charset="0"/>
                <a:cs typeface="Arial" panose="020B0604020202020204" pitchFamily="34" charset="0"/>
              </a:rPr>
              <a:t>1</a:t>
            </a:r>
            <a:endParaRPr lang="en-US" sz="2400">
              <a:latin typeface="Arial"/>
              <a:cs typeface="Arial"/>
            </a:endParaRPr>
          </a:p>
        </p:txBody>
      </p:sp>
      <p:sp>
        <p:nvSpPr>
          <p:cNvPr id="5" name="object 8">
            <a:extLst>
              <a:ext uri="{FF2B5EF4-FFF2-40B4-BE49-F238E27FC236}">
                <a16:creationId xmlns:a16="http://schemas.microsoft.com/office/drawing/2014/main" id="{8C82A485-ED96-ED07-A980-8760A74AFCC2}"/>
              </a:ext>
            </a:extLst>
          </p:cNvPr>
          <p:cNvSpPr txBox="1"/>
          <p:nvPr/>
        </p:nvSpPr>
        <p:spPr>
          <a:xfrm>
            <a:off x="1861495" y="3944401"/>
            <a:ext cx="8061070" cy="675891"/>
          </a:xfrm>
          <a:prstGeom prst="rect">
            <a:avLst/>
          </a:prstGeom>
        </p:spPr>
        <p:txBody>
          <a:bodyPr vert="horz" wrap="square" lIns="0" tIns="12065" rIns="0" bIns="0" rtlCol="0">
            <a:spAutoFit/>
          </a:bodyPr>
          <a:lstStyle/>
          <a:p>
            <a:pPr marL="12700" marR="5080" algn="ctr">
              <a:lnSpc>
                <a:spcPct val="110000"/>
              </a:lnSpc>
              <a:spcBef>
                <a:spcPts val="95"/>
              </a:spcBef>
            </a:pPr>
            <a:r>
              <a:rPr lang="en-US" sz="2000" i="1" baseline="30000">
                <a:solidFill>
                  <a:srgbClr val="231F20"/>
                </a:solidFill>
                <a:latin typeface="Arial" panose="020B0604020202020204" pitchFamily="34" charset="0"/>
                <a:cs typeface="Arial"/>
              </a:rPr>
              <a:t>1</a:t>
            </a:r>
            <a:r>
              <a:rPr lang="en-GB" sz="2000" i="1">
                <a:latin typeface="Arial" panose="020B0604020202020204" pitchFamily="34" charset="0"/>
                <a:cs typeface="Arial" panose="020B0604020202020204" pitchFamily="34" charset="0"/>
              </a:rPr>
              <a:t> </a:t>
            </a:r>
            <a:r>
              <a:rPr lang="en-GB" sz="2000" i="1"/>
              <a:t>University of Cambridge</a:t>
            </a:r>
            <a:r>
              <a:rPr lang="en-US" sz="2000" i="1">
                <a:solidFill>
                  <a:srgbClr val="231F20"/>
                </a:solidFill>
                <a:latin typeface="Arial"/>
                <a:cs typeface="Arial"/>
              </a:rPr>
              <a:t>, </a:t>
            </a:r>
            <a:r>
              <a:rPr lang="en-US" sz="2000" i="1" baseline="30000">
                <a:solidFill>
                  <a:srgbClr val="231F20"/>
                </a:solidFill>
                <a:latin typeface="Arial"/>
                <a:cs typeface="Arial"/>
              </a:rPr>
              <a:t>2 </a:t>
            </a:r>
            <a:r>
              <a:rPr lang="en-US" sz="2000" i="1">
                <a:solidFill>
                  <a:srgbClr val="231F20"/>
                </a:solidFill>
                <a:latin typeface="Arial"/>
                <a:cs typeface="Arial"/>
              </a:rPr>
              <a:t>Microsoft Research</a:t>
            </a:r>
          </a:p>
          <a:p>
            <a:pPr marL="12700" marR="5080" algn="ctr">
              <a:lnSpc>
                <a:spcPct val="110000"/>
              </a:lnSpc>
              <a:spcBef>
                <a:spcPts val="95"/>
              </a:spcBef>
            </a:pPr>
            <a:endParaRPr lang="en-US" sz="2000" i="1">
              <a:latin typeface="Arial"/>
              <a:cs typeface="Arial"/>
            </a:endParaRPr>
          </a:p>
        </p:txBody>
      </p:sp>
      <p:sp>
        <p:nvSpPr>
          <p:cNvPr id="6" name="Slide Number Placeholder 5">
            <a:extLst>
              <a:ext uri="{FF2B5EF4-FFF2-40B4-BE49-F238E27FC236}">
                <a16:creationId xmlns:a16="http://schemas.microsoft.com/office/drawing/2014/main" id="{5129F3E0-B3FF-7B6A-9271-DE26E0B25E07}"/>
              </a:ext>
            </a:extLst>
          </p:cNvPr>
          <p:cNvSpPr>
            <a:spLocks noGrp="1"/>
          </p:cNvSpPr>
          <p:nvPr>
            <p:ph type="sldNum" sz="quarter" idx="12"/>
          </p:nvPr>
        </p:nvSpPr>
        <p:spPr/>
        <p:txBody>
          <a:bodyPr/>
          <a:lstStyle/>
          <a:p>
            <a:fld id="{97EE7B76-0BB0-294B-8EC5-1DBC5475FC9F}" type="slidenum">
              <a:rPr lang="en-US" smtClean="0"/>
              <a:t>1</a:t>
            </a:fld>
            <a:endParaRPr lang="en-US"/>
          </a:p>
        </p:txBody>
      </p:sp>
    </p:spTree>
    <p:extLst>
      <p:ext uri="{BB962C8B-B14F-4D97-AF65-F5344CB8AC3E}">
        <p14:creationId xmlns:p14="http://schemas.microsoft.com/office/powerpoint/2010/main" val="3059228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E7247-F22B-14E3-157B-B3BB758086D2}"/>
              </a:ext>
            </a:extLst>
          </p:cNvPr>
          <p:cNvSpPr>
            <a:spLocks noGrp="1"/>
          </p:cNvSpPr>
          <p:nvPr>
            <p:ph type="title"/>
          </p:nvPr>
        </p:nvSpPr>
        <p:spPr/>
        <p:txBody>
          <a:bodyPr/>
          <a:lstStyle/>
          <a:p>
            <a:r>
              <a:rPr lang="en-US"/>
              <a:t>Results</a:t>
            </a:r>
          </a:p>
        </p:txBody>
      </p:sp>
      <p:sp>
        <p:nvSpPr>
          <p:cNvPr id="3" name="Content Placeholder 2">
            <a:extLst>
              <a:ext uri="{FF2B5EF4-FFF2-40B4-BE49-F238E27FC236}">
                <a16:creationId xmlns:a16="http://schemas.microsoft.com/office/drawing/2014/main" id="{2838325D-1837-76A2-8A54-33B8CFE9CB0C}"/>
              </a:ext>
            </a:extLst>
          </p:cNvPr>
          <p:cNvSpPr>
            <a:spLocks noGrp="1"/>
          </p:cNvSpPr>
          <p:nvPr>
            <p:ph idx="1"/>
          </p:nvPr>
        </p:nvSpPr>
        <p:spPr>
          <a:xfrm>
            <a:off x="2835965" y="6138652"/>
            <a:ext cx="6238461" cy="435395"/>
          </a:xfrm>
        </p:spPr>
        <p:txBody>
          <a:bodyPr>
            <a:normAutofit/>
          </a:bodyPr>
          <a:lstStyle/>
          <a:p>
            <a:pPr marL="0" indent="0" algn="ctr">
              <a:buNone/>
            </a:pPr>
            <a:r>
              <a:rPr lang="en-US" sz="1600"/>
              <a:t>Threshold: 64KB for DRILL, 256KB for Spray and REPS</a:t>
            </a:r>
          </a:p>
          <a:p>
            <a:pPr algn="ctr"/>
            <a:endParaRPr lang="en-US" sz="1600"/>
          </a:p>
        </p:txBody>
      </p:sp>
      <p:sp>
        <p:nvSpPr>
          <p:cNvPr id="4" name="Slide Number Placeholder 3">
            <a:extLst>
              <a:ext uri="{FF2B5EF4-FFF2-40B4-BE49-F238E27FC236}">
                <a16:creationId xmlns:a16="http://schemas.microsoft.com/office/drawing/2014/main" id="{C8BDF3E4-FFB6-B493-3EE2-D0AB3A7C4B8F}"/>
              </a:ext>
            </a:extLst>
          </p:cNvPr>
          <p:cNvSpPr>
            <a:spLocks noGrp="1"/>
          </p:cNvSpPr>
          <p:nvPr>
            <p:ph type="sldNum" sz="quarter" idx="12"/>
          </p:nvPr>
        </p:nvSpPr>
        <p:spPr/>
        <p:txBody>
          <a:bodyPr/>
          <a:lstStyle/>
          <a:p>
            <a:fld id="{97EE7B76-0BB0-294B-8EC5-1DBC5475FC9F}" type="slidenum">
              <a:rPr lang="en-US" smtClean="0"/>
              <a:t>10</a:t>
            </a:fld>
            <a:endParaRPr lang="en-US"/>
          </a:p>
        </p:txBody>
      </p:sp>
      <p:pic>
        <p:nvPicPr>
          <p:cNvPr id="6" name="Picture 5">
            <a:extLst>
              <a:ext uri="{FF2B5EF4-FFF2-40B4-BE49-F238E27FC236}">
                <a16:creationId xmlns:a16="http://schemas.microsoft.com/office/drawing/2014/main" id="{3FEA8725-2058-4BFD-2E97-751F8B3611D0}"/>
              </a:ext>
            </a:extLst>
          </p:cNvPr>
          <p:cNvPicPr>
            <a:picLocks noChangeAspect="1"/>
          </p:cNvPicPr>
          <p:nvPr/>
        </p:nvPicPr>
        <p:blipFill>
          <a:blip r:embed="rId3"/>
          <a:stretch>
            <a:fillRect/>
          </a:stretch>
        </p:blipFill>
        <p:spPr>
          <a:xfrm>
            <a:off x="1434548" y="1266069"/>
            <a:ext cx="9041296" cy="4741357"/>
          </a:xfrm>
          <a:prstGeom prst="rect">
            <a:avLst/>
          </a:prstGeom>
        </p:spPr>
      </p:pic>
    </p:spTree>
    <p:extLst>
      <p:ext uri="{BB962C8B-B14F-4D97-AF65-F5344CB8AC3E}">
        <p14:creationId xmlns:p14="http://schemas.microsoft.com/office/powerpoint/2010/main" val="23416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5092D-0D74-EEEA-2F3F-DD8823925B71}"/>
              </a:ext>
            </a:extLst>
          </p:cNvPr>
          <p:cNvSpPr>
            <a:spLocks noGrp="1"/>
          </p:cNvSpPr>
          <p:nvPr>
            <p:ph type="title"/>
          </p:nvPr>
        </p:nvSpPr>
        <p:spPr/>
        <p:txBody>
          <a:bodyPr/>
          <a:lstStyle/>
          <a:p>
            <a:r>
              <a:rPr lang="en-US"/>
              <a:t>Threshold analysis</a:t>
            </a:r>
          </a:p>
        </p:txBody>
      </p:sp>
      <p:sp>
        <p:nvSpPr>
          <p:cNvPr id="3" name="Content Placeholder 2">
            <a:extLst>
              <a:ext uri="{FF2B5EF4-FFF2-40B4-BE49-F238E27FC236}">
                <a16:creationId xmlns:a16="http://schemas.microsoft.com/office/drawing/2014/main" id="{41F137D2-B4CF-A1F6-0B40-F23A86DD57E4}"/>
              </a:ext>
            </a:extLst>
          </p:cNvPr>
          <p:cNvSpPr>
            <a:spLocks noGrp="1"/>
          </p:cNvSpPr>
          <p:nvPr>
            <p:ph idx="1"/>
          </p:nvPr>
        </p:nvSpPr>
        <p:spPr>
          <a:xfrm>
            <a:off x="8118232" y="1847850"/>
            <a:ext cx="3727936" cy="4351338"/>
          </a:xfrm>
        </p:spPr>
        <p:txBody>
          <a:bodyPr>
            <a:normAutofit/>
          </a:bodyPr>
          <a:lstStyle/>
          <a:p>
            <a:r>
              <a:rPr lang="en-US" sz="2400"/>
              <a:t>Too small: leave part of the gap unsolved</a:t>
            </a:r>
          </a:p>
          <a:p>
            <a:r>
              <a:rPr lang="en-US" sz="2400"/>
              <a:t>Too large: hurt global load balance like ECMP</a:t>
            </a:r>
          </a:p>
          <a:p>
            <a:r>
              <a:rPr lang="en-US" sz="2400"/>
              <a:t>Choose a middle value, e.g., 256KB</a:t>
            </a:r>
          </a:p>
        </p:txBody>
      </p:sp>
      <p:sp>
        <p:nvSpPr>
          <p:cNvPr id="4" name="Slide Number Placeholder 3">
            <a:extLst>
              <a:ext uri="{FF2B5EF4-FFF2-40B4-BE49-F238E27FC236}">
                <a16:creationId xmlns:a16="http://schemas.microsoft.com/office/drawing/2014/main" id="{CB29BE71-A2FE-30F0-5BD7-323C1275EE57}"/>
              </a:ext>
            </a:extLst>
          </p:cNvPr>
          <p:cNvSpPr>
            <a:spLocks noGrp="1"/>
          </p:cNvSpPr>
          <p:nvPr>
            <p:ph type="sldNum" sz="quarter" idx="12"/>
          </p:nvPr>
        </p:nvSpPr>
        <p:spPr/>
        <p:txBody>
          <a:bodyPr/>
          <a:lstStyle/>
          <a:p>
            <a:fld id="{97EE7B76-0BB0-294B-8EC5-1DBC5475FC9F}" type="slidenum">
              <a:rPr lang="en-US" smtClean="0"/>
              <a:t>11</a:t>
            </a:fld>
            <a:endParaRPr lang="en-US"/>
          </a:p>
        </p:txBody>
      </p:sp>
      <p:pic>
        <p:nvPicPr>
          <p:cNvPr id="6" name="Picture 5">
            <a:extLst>
              <a:ext uri="{FF2B5EF4-FFF2-40B4-BE49-F238E27FC236}">
                <a16:creationId xmlns:a16="http://schemas.microsoft.com/office/drawing/2014/main" id="{B3789DBE-E09C-04CA-4D03-981DA2406830}"/>
              </a:ext>
            </a:extLst>
          </p:cNvPr>
          <p:cNvPicPr>
            <a:picLocks noChangeAspect="1"/>
          </p:cNvPicPr>
          <p:nvPr/>
        </p:nvPicPr>
        <p:blipFill>
          <a:blip r:embed="rId3"/>
          <a:stretch>
            <a:fillRect/>
          </a:stretch>
        </p:blipFill>
        <p:spPr>
          <a:xfrm>
            <a:off x="385076" y="1847850"/>
            <a:ext cx="7377386" cy="3472010"/>
          </a:xfrm>
          <a:prstGeom prst="rect">
            <a:avLst/>
          </a:prstGeom>
        </p:spPr>
      </p:pic>
      <p:grpSp>
        <p:nvGrpSpPr>
          <p:cNvPr id="7" name="Group 6">
            <a:extLst>
              <a:ext uri="{FF2B5EF4-FFF2-40B4-BE49-F238E27FC236}">
                <a16:creationId xmlns:a16="http://schemas.microsoft.com/office/drawing/2014/main" id="{4692F4C7-99D2-004F-466E-8E88CEE2BA35}"/>
              </a:ext>
            </a:extLst>
          </p:cNvPr>
          <p:cNvGrpSpPr/>
          <p:nvPr/>
        </p:nvGrpSpPr>
        <p:grpSpPr>
          <a:xfrm>
            <a:off x="7764120" y="2740914"/>
            <a:ext cx="369332" cy="1909227"/>
            <a:chOff x="7036406" y="3003241"/>
            <a:chExt cx="369332" cy="1909227"/>
          </a:xfrm>
        </p:grpSpPr>
        <p:cxnSp>
          <p:nvCxnSpPr>
            <p:cNvPr id="8" name="Straight Arrow Connector 7">
              <a:extLst>
                <a:ext uri="{FF2B5EF4-FFF2-40B4-BE49-F238E27FC236}">
                  <a16:creationId xmlns:a16="http://schemas.microsoft.com/office/drawing/2014/main" id="{EE3B3194-D830-5D2F-4CDF-50083C3CEC70}"/>
                </a:ext>
              </a:extLst>
            </p:cNvPr>
            <p:cNvCxnSpPr>
              <a:cxnSpLocks/>
            </p:cNvCxnSpPr>
            <p:nvPr/>
          </p:nvCxnSpPr>
          <p:spPr>
            <a:xfrm>
              <a:off x="7049447" y="3021414"/>
              <a:ext cx="0" cy="1891054"/>
            </a:xfrm>
            <a:prstGeom prst="straightConnector1">
              <a:avLst/>
            </a:prstGeom>
            <a:ln w="31750">
              <a:solidFill>
                <a:srgbClr val="75923B"/>
              </a:solidFill>
              <a:tailEnd type="triangle" w="lg" len="lg"/>
            </a:ln>
          </p:spPr>
          <p:style>
            <a:lnRef idx="2">
              <a:schemeClr val="accent6"/>
            </a:lnRef>
            <a:fillRef idx="0">
              <a:schemeClr val="accent6"/>
            </a:fillRef>
            <a:effectRef idx="1">
              <a:schemeClr val="accent6"/>
            </a:effectRef>
            <a:fontRef idx="minor">
              <a:schemeClr val="tx1"/>
            </a:fontRef>
          </p:style>
        </p:cxnSp>
        <p:sp>
          <p:nvSpPr>
            <p:cNvPr id="9" name="TextBox 8">
              <a:extLst>
                <a:ext uri="{FF2B5EF4-FFF2-40B4-BE49-F238E27FC236}">
                  <a16:creationId xmlns:a16="http://schemas.microsoft.com/office/drawing/2014/main" id="{B4402030-3B31-5D0C-A525-05EE91204B28}"/>
                </a:ext>
              </a:extLst>
            </p:cNvPr>
            <p:cNvSpPr txBox="1"/>
            <p:nvPr/>
          </p:nvSpPr>
          <p:spPr>
            <a:xfrm rot="16200000">
              <a:off x="6795314" y="3244333"/>
              <a:ext cx="851515" cy="369332"/>
            </a:xfrm>
            <a:prstGeom prst="rect">
              <a:avLst/>
            </a:prstGeom>
            <a:noFill/>
          </p:spPr>
          <p:txBody>
            <a:bodyPr wrap="none" rtlCol="0">
              <a:spAutoFit/>
            </a:bodyPr>
            <a:lstStyle/>
            <a:p>
              <a:r>
                <a:rPr lang="en-US" b="1">
                  <a:solidFill>
                    <a:srgbClr val="75923B"/>
                  </a:solidFill>
                </a:rPr>
                <a:t>Better</a:t>
              </a:r>
            </a:p>
          </p:txBody>
        </p:sp>
      </p:grpSp>
    </p:spTree>
    <p:extLst>
      <p:ext uri="{BB962C8B-B14F-4D97-AF65-F5344CB8AC3E}">
        <p14:creationId xmlns:p14="http://schemas.microsoft.com/office/powerpoint/2010/main" val="3944393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C17D5-C86C-864F-21A6-0E147DA6EACE}"/>
              </a:ext>
            </a:extLst>
          </p:cNvPr>
          <p:cNvSpPr>
            <a:spLocks noGrp="1"/>
          </p:cNvSpPr>
          <p:nvPr>
            <p:ph type="title"/>
          </p:nvPr>
        </p:nvSpPr>
        <p:spPr/>
        <p:txBody>
          <a:bodyPr/>
          <a:lstStyle/>
          <a:p>
            <a:r>
              <a:rPr lang="en-US"/>
              <a:t>Future work</a:t>
            </a:r>
          </a:p>
        </p:txBody>
      </p:sp>
      <p:sp>
        <p:nvSpPr>
          <p:cNvPr id="3" name="Content Placeholder 2">
            <a:extLst>
              <a:ext uri="{FF2B5EF4-FFF2-40B4-BE49-F238E27FC236}">
                <a16:creationId xmlns:a16="http://schemas.microsoft.com/office/drawing/2014/main" id="{7AA6FB61-39EE-4C6E-F177-6586C1E7CBB5}"/>
              </a:ext>
            </a:extLst>
          </p:cNvPr>
          <p:cNvSpPr>
            <a:spLocks noGrp="1"/>
          </p:cNvSpPr>
          <p:nvPr>
            <p:ph idx="1"/>
          </p:nvPr>
        </p:nvSpPr>
        <p:spPr>
          <a:xfrm>
            <a:off x="1126958" y="1741822"/>
            <a:ext cx="10515600" cy="4351338"/>
          </a:xfrm>
        </p:spPr>
        <p:txBody>
          <a:bodyPr/>
          <a:lstStyle/>
          <a:p>
            <a:r>
              <a:rPr lang="en-US"/>
              <a:t>PIN the tail of every flow instead of only short flows</a:t>
            </a:r>
          </a:p>
          <a:p>
            <a:r>
              <a:rPr lang="en-US"/>
              <a:t>AI workload</a:t>
            </a:r>
          </a:p>
          <a:p>
            <a:r>
              <a:rPr lang="en-US"/>
              <a:t>Dynamic threshold</a:t>
            </a:r>
          </a:p>
        </p:txBody>
      </p:sp>
      <p:sp>
        <p:nvSpPr>
          <p:cNvPr id="4" name="Slide Number Placeholder 3">
            <a:extLst>
              <a:ext uri="{FF2B5EF4-FFF2-40B4-BE49-F238E27FC236}">
                <a16:creationId xmlns:a16="http://schemas.microsoft.com/office/drawing/2014/main" id="{6CA740C0-BB56-EBAD-F3F8-AABB397CF621}"/>
              </a:ext>
            </a:extLst>
          </p:cNvPr>
          <p:cNvSpPr>
            <a:spLocks noGrp="1"/>
          </p:cNvSpPr>
          <p:nvPr>
            <p:ph type="sldNum" sz="quarter" idx="12"/>
          </p:nvPr>
        </p:nvSpPr>
        <p:spPr/>
        <p:txBody>
          <a:bodyPr/>
          <a:lstStyle/>
          <a:p>
            <a:fld id="{97EE7B76-0BB0-294B-8EC5-1DBC5475FC9F}" type="slidenum">
              <a:rPr lang="en-US" smtClean="0"/>
              <a:t>12</a:t>
            </a:fld>
            <a:endParaRPr lang="en-US"/>
          </a:p>
        </p:txBody>
      </p:sp>
    </p:spTree>
    <p:extLst>
      <p:ext uri="{BB962C8B-B14F-4D97-AF65-F5344CB8AC3E}">
        <p14:creationId xmlns:p14="http://schemas.microsoft.com/office/powerpoint/2010/main" val="3742308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F3575-D23C-9665-598C-F97551198E78}"/>
            </a:ext>
          </a:extLst>
        </p:cNvPr>
        <p:cNvGrpSpPr/>
        <p:nvPr/>
      </p:nvGrpSpPr>
      <p:grpSpPr>
        <a:xfrm>
          <a:off x="0" y="0"/>
          <a:ext cx="0" cy="0"/>
          <a:chOff x="0" y="0"/>
          <a:chExt cx="0" cy="0"/>
        </a:xfrm>
      </p:grpSpPr>
      <p:sp>
        <p:nvSpPr>
          <p:cNvPr id="98" name="Slide Number Placeholder 97">
            <a:extLst>
              <a:ext uri="{FF2B5EF4-FFF2-40B4-BE49-F238E27FC236}">
                <a16:creationId xmlns:a16="http://schemas.microsoft.com/office/drawing/2014/main" id="{6778ED09-925C-71B5-8D8D-1E7F1A8A9A5B}"/>
              </a:ext>
            </a:extLst>
          </p:cNvPr>
          <p:cNvSpPr>
            <a:spLocks noGrp="1"/>
          </p:cNvSpPr>
          <p:nvPr>
            <p:ph type="sldNum" sz="quarter" idx="12"/>
          </p:nvPr>
        </p:nvSpPr>
        <p:spPr/>
        <p:txBody>
          <a:bodyPr/>
          <a:lstStyle/>
          <a:p>
            <a:fld id="{97EE7B76-0BB0-294B-8EC5-1DBC5475FC9F}" type="slidenum">
              <a:rPr lang="en-US" smtClean="0"/>
              <a:t>13</a:t>
            </a:fld>
            <a:endParaRPr lang="en-US"/>
          </a:p>
        </p:txBody>
      </p:sp>
      <p:sp>
        <p:nvSpPr>
          <p:cNvPr id="5" name="Title 4">
            <a:extLst>
              <a:ext uri="{FF2B5EF4-FFF2-40B4-BE49-F238E27FC236}">
                <a16:creationId xmlns:a16="http://schemas.microsoft.com/office/drawing/2014/main" id="{0D913E56-6838-854B-BF40-520263E9D36D}"/>
              </a:ext>
            </a:extLst>
          </p:cNvPr>
          <p:cNvSpPr>
            <a:spLocks noGrp="1"/>
          </p:cNvSpPr>
          <p:nvPr>
            <p:ph type="title"/>
          </p:nvPr>
        </p:nvSpPr>
        <p:spPr>
          <a:xfrm>
            <a:off x="1381269" y="2622550"/>
            <a:ext cx="2390631" cy="1325563"/>
          </a:xfrm>
        </p:spPr>
        <p:txBody>
          <a:bodyPr>
            <a:normAutofit/>
          </a:bodyPr>
          <a:lstStyle/>
          <a:p>
            <a:r>
              <a:rPr lang="en-US" sz="4800" b="1"/>
              <a:t>Q&amp;A</a:t>
            </a:r>
          </a:p>
        </p:txBody>
      </p:sp>
      <p:sp>
        <p:nvSpPr>
          <p:cNvPr id="2" name="Content Placeholder 2">
            <a:extLst>
              <a:ext uri="{FF2B5EF4-FFF2-40B4-BE49-F238E27FC236}">
                <a16:creationId xmlns:a16="http://schemas.microsoft.com/office/drawing/2014/main" id="{F421A6DA-60DF-DACE-E1D5-3FAC3B9169E0}"/>
              </a:ext>
            </a:extLst>
          </p:cNvPr>
          <p:cNvSpPr>
            <a:spLocks noGrp="1"/>
          </p:cNvSpPr>
          <p:nvPr>
            <p:ph idx="1"/>
          </p:nvPr>
        </p:nvSpPr>
        <p:spPr>
          <a:xfrm>
            <a:off x="5065914" y="1676540"/>
            <a:ext cx="5847251" cy="4351338"/>
          </a:xfrm>
        </p:spPr>
        <p:txBody>
          <a:bodyPr/>
          <a:lstStyle/>
          <a:p>
            <a:pPr marL="0" indent="0">
              <a:spcAft>
                <a:spcPts val="600"/>
              </a:spcAft>
              <a:buNone/>
            </a:pPr>
            <a:r>
              <a:rPr lang="en-US" b="1"/>
              <a:t>Takeaway</a:t>
            </a:r>
            <a:r>
              <a:rPr lang="en-US"/>
              <a:t>:</a:t>
            </a:r>
          </a:p>
          <a:p>
            <a:r>
              <a:rPr lang="en-US" sz="2400"/>
              <a:t>Fine-grained RDMA load balancing (e.g., spraying) is not uniformly beneficial</a:t>
            </a:r>
          </a:p>
          <a:p>
            <a:r>
              <a:rPr lang="en-US" sz="2400"/>
              <a:t>Short flows need path stability</a:t>
            </a:r>
          </a:p>
          <a:p>
            <a:r>
              <a:rPr lang="en-US" sz="2400"/>
              <a:t>PIN is a lightweight wrapper: pin the path for short flows, preserve baseline behavior for large flows</a:t>
            </a:r>
          </a:p>
        </p:txBody>
      </p:sp>
    </p:spTree>
    <p:extLst>
      <p:ext uri="{BB962C8B-B14F-4D97-AF65-F5344CB8AC3E}">
        <p14:creationId xmlns:p14="http://schemas.microsoft.com/office/powerpoint/2010/main" val="3371363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96806-B17F-2BDB-395E-D4502102D0E0}"/>
              </a:ext>
            </a:extLst>
          </p:cNvPr>
          <p:cNvSpPr>
            <a:spLocks noGrp="1"/>
          </p:cNvSpPr>
          <p:nvPr>
            <p:ph type="title"/>
          </p:nvPr>
        </p:nvSpPr>
        <p:spPr/>
        <p:txBody>
          <a:bodyPr>
            <a:normAutofit/>
          </a:bodyPr>
          <a:lstStyle/>
          <a:p>
            <a:r>
              <a:rPr lang="en-GB">
                <a:solidFill>
                  <a:srgbClr val="0B1220"/>
                </a:solidFill>
              </a:rPr>
              <a:t>Multi-pathing</a:t>
            </a:r>
            <a:endParaRPr lang="en-US"/>
          </a:p>
        </p:txBody>
      </p:sp>
      <p:sp>
        <p:nvSpPr>
          <p:cNvPr id="4" name="Slide Number Placeholder 3">
            <a:extLst>
              <a:ext uri="{FF2B5EF4-FFF2-40B4-BE49-F238E27FC236}">
                <a16:creationId xmlns:a16="http://schemas.microsoft.com/office/drawing/2014/main" id="{B25F7BE3-F7D5-FFFE-62BD-CDB96ACBBAB7}"/>
              </a:ext>
            </a:extLst>
          </p:cNvPr>
          <p:cNvSpPr>
            <a:spLocks noGrp="1"/>
          </p:cNvSpPr>
          <p:nvPr>
            <p:ph type="sldNum" sz="quarter" idx="12"/>
          </p:nvPr>
        </p:nvSpPr>
        <p:spPr/>
        <p:txBody>
          <a:bodyPr/>
          <a:lstStyle/>
          <a:p>
            <a:fld id="{97EE7B76-0BB0-294B-8EC5-1DBC5475FC9F}" type="slidenum">
              <a:rPr lang="en-US" smtClean="0"/>
              <a:t>2</a:t>
            </a:fld>
            <a:endParaRPr lang="en-US"/>
          </a:p>
        </p:txBody>
      </p:sp>
      <p:sp>
        <p:nvSpPr>
          <p:cNvPr id="12" name="Content Placeholder 2">
            <a:extLst>
              <a:ext uri="{FF2B5EF4-FFF2-40B4-BE49-F238E27FC236}">
                <a16:creationId xmlns:a16="http://schemas.microsoft.com/office/drawing/2014/main" id="{762CD6B1-C90F-E1D9-49C9-9F851C417FD0}"/>
              </a:ext>
            </a:extLst>
          </p:cNvPr>
          <p:cNvSpPr>
            <a:spLocks noGrp="1"/>
          </p:cNvSpPr>
          <p:nvPr>
            <p:ph idx="1"/>
          </p:nvPr>
        </p:nvSpPr>
        <p:spPr>
          <a:xfrm>
            <a:off x="915684" y="1978155"/>
            <a:ext cx="6016126" cy="3407884"/>
          </a:xfrm>
        </p:spPr>
        <p:txBody>
          <a:bodyPr>
            <a:normAutofit/>
          </a:bodyPr>
          <a:lstStyle/>
          <a:p>
            <a:r>
              <a:rPr lang="en-US"/>
              <a:t>Clos network</a:t>
            </a:r>
          </a:p>
          <a:p>
            <a:pPr lvl="1"/>
            <a:r>
              <a:rPr lang="en-US"/>
              <a:t>High bandwidth provided by </a:t>
            </a:r>
            <a:br>
              <a:rPr lang="en-US"/>
            </a:br>
            <a:r>
              <a:rPr lang="en-US"/>
              <a:t>multiple paths</a:t>
            </a:r>
          </a:p>
          <a:p>
            <a:r>
              <a:rPr lang="en-US"/>
              <a:t>Equal Cost Multi-Path (ECMP)</a:t>
            </a:r>
          </a:p>
          <a:p>
            <a:pPr lvl="1"/>
            <a:r>
              <a:rPr lang="en-US"/>
              <a:t>Each flow / connection takes one path based on hash</a:t>
            </a:r>
          </a:p>
          <a:p>
            <a:pPr lvl="1"/>
            <a:r>
              <a:rPr lang="en-US"/>
              <a:t>Hash collisions cause contention</a:t>
            </a:r>
          </a:p>
          <a:p>
            <a:pPr lvl="1"/>
            <a:endParaRPr lang="en-US"/>
          </a:p>
        </p:txBody>
      </p:sp>
      <p:pic>
        <p:nvPicPr>
          <p:cNvPr id="13" name="Picture 12">
            <a:extLst>
              <a:ext uri="{FF2B5EF4-FFF2-40B4-BE49-F238E27FC236}">
                <a16:creationId xmlns:a16="http://schemas.microsoft.com/office/drawing/2014/main" id="{21EF4620-65F8-67F9-AB78-87F448C2DB41}"/>
              </a:ext>
            </a:extLst>
          </p:cNvPr>
          <p:cNvPicPr>
            <a:picLocks noChangeAspect="1"/>
          </p:cNvPicPr>
          <p:nvPr/>
        </p:nvPicPr>
        <p:blipFill>
          <a:blip r:embed="rId3"/>
          <a:srcRect/>
          <a:stretch/>
        </p:blipFill>
        <p:spPr>
          <a:xfrm>
            <a:off x="6647472" y="1869601"/>
            <a:ext cx="5544528" cy="3118797"/>
          </a:xfrm>
          <a:prstGeom prst="rect">
            <a:avLst/>
          </a:prstGeom>
        </p:spPr>
      </p:pic>
    </p:spTree>
    <p:extLst>
      <p:ext uri="{BB962C8B-B14F-4D97-AF65-F5344CB8AC3E}">
        <p14:creationId xmlns:p14="http://schemas.microsoft.com/office/powerpoint/2010/main" val="2971989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AD8A2-F4A1-EC3F-45C3-0B4ADF9C80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99C4E7-2AEC-ADF0-468F-65B5212DAEAE}"/>
              </a:ext>
            </a:extLst>
          </p:cNvPr>
          <p:cNvSpPr>
            <a:spLocks noGrp="1"/>
          </p:cNvSpPr>
          <p:nvPr>
            <p:ph type="title"/>
          </p:nvPr>
        </p:nvSpPr>
        <p:spPr/>
        <p:txBody>
          <a:bodyPr>
            <a:normAutofit/>
          </a:bodyPr>
          <a:lstStyle/>
          <a:p>
            <a:r>
              <a:rPr lang="en-GB">
                <a:solidFill>
                  <a:srgbClr val="0B1220"/>
                </a:solidFill>
              </a:rPr>
              <a:t>Spraying is attractive for RDMA</a:t>
            </a:r>
            <a:endParaRPr lang="en-US"/>
          </a:p>
        </p:txBody>
      </p:sp>
      <p:sp>
        <p:nvSpPr>
          <p:cNvPr id="4" name="Slide Number Placeholder 3">
            <a:extLst>
              <a:ext uri="{FF2B5EF4-FFF2-40B4-BE49-F238E27FC236}">
                <a16:creationId xmlns:a16="http://schemas.microsoft.com/office/drawing/2014/main" id="{9E5874FD-F4D5-D853-D8C7-0A43959F54D5}"/>
              </a:ext>
            </a:extLst>
          </p:cNvPr>
          <p:cNvSpPr>
            <a:spLocks noGrp="1"/>
          </p:cNvSpPr>
          <p:nvPr>
            <p:ph type="sldNum" sz="quarter" idx="12"/>
          </p:nvPr>
        </p:nvSpPr>
        <p:spPr/>
        <p:txBody>
          <a:bodyPr/>
          <a:lstStyle/>
          <a:p>
            <a:fld id="{97EE7B76-0BB0-294B-8EC5-1DBC5475FC9F}" type="slidenum">
              <a:rPr lang="en-US" smtClean="0"/>
              <a:t>3</a:t>
            </a:fld>
            <a:endParaRPr lang="en-US"/>
          </a:p>
        </p:txBody>
      </p:sp>
      <p:sp>
        <p:nvSpPr>
          <p:cNvPr id="12" name="Content Placeholder 2">
            <a:extLst>
              <a:ext uri="{FF2B5EF4-FFF2-40B4-BE49-F238E27FC236}">
                <a16:creationId xmlns:a16="http://schemas.microsoft.com/office/drawing/2014/main" id="{9F3A7368-A825-7B6B-2145-E2ACC1B0509C}"/>
              </a:ext>
            </a:extLst>
          </p:cNvPr>
          <p:cNvSpPr>
            <a:spLocks noGrp="1"/>
          </p:cNvSpPr>
          <p:nvPr>
            <p:ph idx="1"/>
          </p:nvPr>
        </p:nvSpPr>
        <p:spPr>
          <a:xfrm>
            <a:off x="915196" y="2176316"/>
            <a:ext cx="5899420" cy="3407884"/>
          </a:xfrm>
        </p:spPr>
        <p:txBody>
          <a:bodyPr>
            <a:normAutofit/>
          </a:bodyPr>
          <a:lstStyle/>
          <a:p>
            <a:r>
              <a:rPr lang="en-US"/>
              <a:t>Why spraying?</a:t>
            </a:r>
          </a:p>
          <a:p>
            <a:pPr lvl="1"/>
            <a:r>
              <a:rPr lang="en-US"/>
              <a:t>Avoid ECMP hash collisions</a:t>
            </a:r>
          </a:p>
          <a:p>
            <a:pPr lvl="1"/>
            <a:r>
              <a:rPr lang="en-US"/>
              <a:t>Exploit path diversity for large flows</a:t>
            </a:r>
          </a:p>
          <a:p>
            <a:r>
              <a:rPr lang="en-US"/>
              <a:t>Why now?</a:t>
            </a:r>
          </a:p>
          <a:p>
            <a:pPr lvl="1"/>
            <a:r>
              <a:rPr lang="en-US"/>
              <a:t>Newer RDMA tolerate reordering</a:t>
            </a:r>
          </a:p>
        </p:txBody>
      </p:sp>
      <p:pic>
        <p:nvPicPr>
          <p:cNvPr id="5" name="Picture 4">
            <a:extLst>
              <a:ext uri="{FF2B5EF4-FFF2-40B4-BE49-F238E27FC236}">
                <a16:creationId xmlns:a16="http://schemas.microsoft.com/office/drawing/2014/main" id="{602FBB43-0552-A011-300F-EEFBC7767344}"/>
              </a:ext>
            </a:extLst>
          </p:cNvPr>
          <p:cNvPicPr>
            <a:picLocks noChangeAspect="1"/>
          </p:cNvPicPr>
          <p:nvPr/>
        </p:nvPicPr>
        <p:blipFill>
          <a:blip r:embed="rId3"/>
          <a:srcRect/>
          <a:stretch/>
        </p:blipFill>
        <p:spPr>
          <a:xfrm>
            <a:off x="6649600" y="1870200"/>
            <a:ext cx="5542400" cy="3117600"/>
          </a:xfrm>
          <a:prstGeom prst="rect">
            <a:avLst/>
          </a:prstGeom>
        </p:spPr>
      </p:pic>
    </p:spTree>
    <p:extLst>
      <p:ext uri="{BB962C8B-B14F-4D97-AF65-F5344CB8AC3E}">
        <p14:creationId xmlns:p14="http://schemas.microsoft.com/office/powerpoint/2010/main" val="2038261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7B479-1338-5DED-D636-994D78AA88A8}"/>
              </a:ext>
            </a:extLst>
          </p:cNvPr>
          <p:cNvSpPr>
            <a:spLocks noGrp="1"/>
          </p:cNvSpPr>
          <p:nvPr>
            <p:ph type="title"/>
          </p:nvPr>
        </p:nvSpPr>
        <p:spPr/>
        <p:txBody>
          <a:bodyPr/>
          <a:lstStyle/>
          <a:p>
            <a:r>
              <a:rPr lang="en-US"/>
              <a:t>Observation</a:t>
            </a:r>
          </a:p>
        </p:txBody>
      </p:sp>
      <p:sp>
        <p:nvSpPr>
          <p:cNvPr id="3" name="Content Placeholder 2">
            <a:extLst>
              <a:ext uri="{FF2B5EF4-FFF2-40B4-BE49-F238E27FC236}">
                <a16:creationId xmlns:a16="http://schemas.microsoft.com/office/drawing/2014/main" id="{9929450A-9987-4984-000E-F81CAE4D9C56}"/>
              </a:ext>
            </a:extLst>
          </p:cNvPr>
          <p:cNvSpPr>
            <a:spLocks noGrp="1"/>
          </p:cNvSpPr>
          <p:nvPr>
            <p:ph idx="1"/>
          </p:nvPr>
        </p:nvSpPr>
        <p:spPr>
          <a:xfrm>
            <a:off x="7753815" y="2005012"/>
            <a:ext cx="3686122" cy="4351338"/>
          </a:xfrm>
        </p:spPr>
        <p:txBody>
          <a:bodyPr>
            <a:normAutofit/>
          </a:bodyPr>
          <a:lstStyle/>
          <a:p>
            <a:r>
              <a:rPr lang="en-US"/>
              <a:t>Spraying does not benefit every flow</a:t>
            </a:r>
          </a:p>
          <a:p>
            <a:r>
              <a:rPr lang="en-US"/>
              <a:t>Large flows benefit the most</a:t>
            </a:r>
          </a:p>
          <a:p>
            <a:r>
              <a:rPr lang="en-US"/>
              <a:t>Short flows even worse than ECMP</a:t>
            </a:r>
          </a:p>
        </p:txBody>
      </p:sp>
      <p:sp>
        <p:nvSpPr>
          <p:cNvPr id="4" name="Slide Number Placeholder 3">
            <a:extLst>
              <a:ext uri="{FF2B5EF4-FFF2-40B4-BE49-F238E27FC236}">
                <a16:creationId xmlns:a16="http://schemas.microsoft.com/office/drawing/2014/main" id="{E51C4441-69BC-CCC1-6BDC-84904DBFBEA9}"/>
              </a:ext>
            </a:extLst>
          </p:cNvPr>
          <p:cNvSpPr>
            <a:spLocks noGrp="1"/>
          </p:cNvSpPr>
          <p:nvPr>
            <p:ph type="sldNum" sz="quarter" idx="12"/>
          </p:nvPr>
        </p:nvSpPr>
        <p:spPr/>
        <p:txBody>
          <a:bodyPr/>
          <a:lstStyle/>
          <a:p>
            <a:fld id="{97EE7B76-0BB0-294B-8EC5-1DBC5475FC9F}" type="slidenum">
              <a:rPr lang="en-US" smtClean="0"/>
              <a:t>4</a:t>
            </a:fld>
            <a:endParaRPr lang="en-US"/>
          </a:p>
        </p:txBody>
      </p:sp>
      <p:pic>
        <p:nvPicPr>
          <p:cNvPr id="5" name="Picture 4">
            <a:extLst>
              <a:ext uri="{FF2B5EF4-FFF2-40B4-BE49-F238E27FC236}">
                <a16:creationId xmlns:a16="http://schemas.microsoft.com/office/drawing/2014/main" id="{3492ED5C-284E-E465-37CC-97BF641D8320}"/>
              </a:ext>
            </a:extLst>
          </p:cNvPr>
          <p:cNvPicPr>
            <a:picLocks noChangeAspect="1"/>
          </p:cNvPicPr>
          <p:nvPr/>
        </p:nvPicPr>
        <p:blipFill>
          <a:blip r:embed="rId3"/>
          <a:stretch>
            <a:fillRect/>
          </a:stretch>
        </p:blipFill>
        <p:spPr>
          <a:xfrm>
            <a:off x="616462" y="2309445"/>
            <a:ext cx="6593230" cy="2859332"/>
          </a:xfrm>
          <a:prstGeom prst="rect">
            <a:avLst/>
          </a:prstGeom>
        </p:spPr>
      </p:pic>
      <p:sp>
        <p:nvSpPr>
          <p:cNvPr id="6" name="Rectangle 5">
            <a:extLst>
              <a:ext uri="{FF2B5EF4-FFF2-40B4-BE49-F238E27FC236}">
                <a16:creationId xmlns:a16="http://schemas.microsoft.com/office/drawing/2014/main" id="{29B8CB60-8391-5592-46CA-219288FC041C}"/>
              </a:ext>
            </a:extLst>
          </p:cNvPr>
          <p:cNvSpPr/>
          <p:nvPr/>
        </p:nvSpPr>
        <p:spPr>
          <a:xfrm>
            <a:off x="1808922" y="2872409"/>
            <a:ext cx="1073426" cy="1719469"/>
          </a:xfrm>
          <a:prstGeom prst="rect">
            <a:avLst/>
          </a:prstGeom>
          <a:solidFill>
            <a:srgbClr val="FDEADA">
              <a:alpha val="4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0FEA7BC-A9F1-8BD8-3825-3EDC13A6A509}"/>
              </a:ext>
            </a:extLst>
          </p:cNvPr>
          <p:cNvSpPr/>
          <p:nvPr/>
        </p:nvSpPr>
        <p:spPr>
          <a:xfrm>
            <a:off x="5128590" y="2872408"/>
            <a:ext cx="967409" cy="1719469"/>
          </a:xfrm>
          <a:prstGeom prst="rect">
            <a:avLst/>
          </a:prstGeom>
          <a:solidFill>
            <a:srgbClr val="FDEADA">
              <a:alpha val="4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A87992CD-B4A6-0E4F-5449-549F2DDD061E}"/>
              </a:ext>
            </a:extLst>
          </p:cNvPr>
          <p:cNvGrpSpPr/>
          <p:nvPr/>
        </p:nvGrpSpPr>
        <p:grpSpPr>
          <a:xfrm>
            <a:off x="7297087" y="2777528"/>
            <a:ext cx="369332" cy="1909227"/>
            <a:chOff x="7036406" y="3003241"/>
            <a:chExt cx="369332" cy="1909227"/>
          </a:xfrm>
        </p:grpSpPr>
        <p:cxnSp>
          <p:nvCxnSpPr>
            <p:cNvPr id="9" name="Straight Arrow Connector 8">
              <a:extLst>
                <a:ext uri="{FF2B5EF4-FFF2-40B4-BE49-F238E27FC236}">
                  <a16:creationId xmlns:a16="http://schemas.microsoft.com/office/drawing/2014/main" id="{ECC4BBFE-2BAE-1F72-4764-076EAFEB56D5}"/>
                </a:ext>
              </a:extLst>
            </p:cNvPr>
            <p:cNvCxnSpPr>
              <a:cxnSpLocks/>
            </p:cNvCxnSpPr>
            <p:nvPr/>
          </p:nvCxnSpPr>
          <p:spPr>
            <a:xfrm>
              <a:off x="7049447" y="3021414"/>
              <a:ext cx="0" cy="1891054"/>
            </a:xfrm>
            <a:prstGeom prst="straightConnector1">
              <a:avLst/>
            </a:prstGeom>
            <a:ln w="31750">
              <a:solidFill>
                <a:srgbClr val="75923B"/>
              </a:solidFill>
              <a:tailEnd type="triangle" w="lg" len="lg"/>
            </a:ln>
          </p:spPr>
          <p:style>
            <a:lnRef idx="2">
              <a:schemeClr val="accent6"/>
            </a:lnRef>
            <a:fillRef idx="0">
              <a:schemeClr val="accent6"/>
            </a:fillRef>
            <a:effectRef idx="1">
              <a:schemeClr val="accent6"/>
            </a:effectRef>
            <a:fontRef idx="minor">
              <a:schemeClr val="tx1"/>
            </a:fontRef>
          </p:style>
        </p:cxnSp>
        <p:sp>
          <p:nvSpPr>
            <p:cNvPr id="10" name="TextBox 9">
              <a:extLst>
                <a:ext uri="{FF2B5EF4-FFF2-40B4-BE49-F238E27FC236}">
                  <a16:creationId xmlns:a16="http://schemas.microsoft.com/office/drawing/2014/main" id="{64ADA05A-77D0-015C-77C4-EE1FDC22B7C1}"/>
                </a:ext>
              </a:extLst>
            </p:cNvPr>
            <p:cNvSpPr txBox="1"/>
            <p:nvPr/>
          </p:nvSpPr>
          <p:spPr>
            <a:xfrm rot="16200000">
              <a:off x="6795314" y="3244333"/>
              <a:ext cx="851515" cy="369332"/>
            </a:xfrm>
            <a:prstGeom prst="rect">
              <a:avLst/>
            </a:prstGeom>
            <a:noFill/>
          </p:spPr>
          <p:txBody>
            <a:bodyPr wrap="none" rtlCol="0">
              <a:spAutoFit/>
            </a:bodyPr>
            <a:lstStyle/>
            <a:p>
              <a:r>
                <a:rPr lang="en-US" b="1">
                  <a:solidFill>
                    <a:srgbClr val="75923B"/>
                  </a:solidFill>
                </a:rPr>
                <a:t>Better</a:t>
              </a:r>
            </a:p>
          </p:txBody>
        </p:sp>
      </p:grpSp>
    </p:spTree>
    <p:extLst>
      <p:ext uri="{BB962C8B-B14F-4D97-AF65-F5344CB8AC3E}">
        <p14:creationId xmlns:p14="http://schemas.microsoft.com/office/powerpoint/2010/main" val="3164958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895EC-2AD6-A69B-FB8A-4D008F9845E1}"/>
              </a:ext>
            </a:extLst>
          </p:cNvPr>
          <p:cNvSpPr>
            <a:spLocks noGrp="1"/>
          </p:cNvSpPr>
          <p:nvPr>
            <p:ph type="title"/>
          </p:nvPr>
        </p:nvSpPr>
        <p:spPr>
          <a:xfrm>
            <a:off x="778565" y="325366"/>
            <a:ext cx="10515600" cy="1325563"/>
          </a:xfrm>
        </p:spPr>
        <p:txBody>
          <a:bodyPr/>
          <a:lstStyle/>
          <a:p>
            <a:r>
              <a:rPr lang="en-US"/>
              <a:t>Our hypothesis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EB53B17-AD16-8A73-76A1-007E1705ECA3}"/>
                  </a:ext>
                </a:extLst>
              </p:cNvPr>
              <p:cNvSpPr>
                <a:spLocks noGrp="1"/>
              </p:cNvSpPr>
              <p:nvPr>
                <p:ph idx="1"/>
              </p:nvPr>
            </p:nvSpPr>
            <p:spPr>
              <a:xfrm>
                <a:off x="7741805" y="1576874"/>
                <a:ext cx="4085760" cy="5002830"/>
              </a:xfrm>
            </p:spPr>
            <p:txBody>
              <a:bodyPr>
                <a:normAutofit/>
              </a:bodyPr>
              <a:lstStyle/>
              <a:p>
                <a:r>
                  <a:rPr lang="en-US" sz="2400"/>
                  <a:t>Spraying has a larger chance of having at least one of the packet traverse a slower path</a:t>
                </a:r>
              </a:p>
              <a:p>
                <a:endParaRPr lang="en-US" sz="2400"/>
              </a:p>
              <a:p>
                <a:pPr>
                  <a:spcAft>
                    <a:spcPts val="600"/>
                  </a:spcAft>
                </a:pPr>
                <a:r>
                  <a:rPr lang="en-US" sz="2400"/>
                  <a:t>For 3 packets, if half of the paths are slow, chance of encountering slower path:</a:t>
                </a:r>
                <a:br>
                  <a:rPr lang="en-US" sz="2400"/>
                </a:br>
                <a:r>
                  <a:rPr lang="en-US" sz="2400">
                    <a:latin typeface="Arial" panose="020B0604020202020204" pitchFamily="34" charset="0"/>
                    <a:cs typeface="Arial" panose="020B0604020202020204" pitchFamily="34" charset="0"/>
                  </a:rPr>
                  <a:t>ECMP: </a:t>
                </a:r>
                <a14:m>
                  <m:oMath xmlns:m="http://schemas.openxmlformats.org/officeDocument/2006/math">
                    <m:f>
                      <m:fPr>
                        <m:ctrlPr>
                          <a:rPr lang="en-US" sz="2400" i="1" smtClean="0">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oMath>
                </a14:m>
                <a:br>
                  <a:rPr lang="en-US" sz="2400">
                    <a:latin typeface="Arial" panose="020B0604020202020204" pitchFamily="34" charset="0"/>
                    <a:cs typeface="Arial" panose="020B0604020202020204" pitchFamily="34" charset="0"/>
                  </a:rPr>
                </a:br>
                <a:r>
                  <a:rPr lang="en-US" sz="2400">
                    <a:latin typeface="Arial" panose="020B0604020202020204" pitchFamily="34" charset="0"/>
                    <a:cs typeface="Arial" panose="020B0604020202020204" pitchFamily="34" charset="0"/>
                  </a:rPr>
                  <a:t>Spraying: </a:t>
                </a:r>
                <a14:m>
                  <m:oMath xmlns:m="http://schemas.openxmlformats.org/officeDocument/2006/math">
                    <m:r>
                      <a:rPr lang="en-US" sz="2400" b="0" i="1" smtClean="0">
                        <a:latin typeface="Cambria Math" panose="02040503050406030204" pitchFamily="18" charset="0"/>
                      </a:rPr>
                      <m:t>1−</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2</m:t>
                            </m:r>
                          </m:den>
                        </m:f>
                        <m:r>
                          <a:rPr lang="en-US" sz="2400" b="0" i="1" smtClean="0">
                            <a:latin typeface="Cambria Math" panose="02040503050406030204" pitchFamily="18" charset="0"/>
                          </a:rPr>
                          <m:t>)</m:t>
                        </m:r>
                      </m:e>
                      <m:sup>
                        <m:r>
                          <a:rPr lang="en-US" sz="2400" b="0" i="1" smtClean="0">
                            <a:latin typeface="Cambria Math" panose="02040503050406030204" pitchFamily="18" charset="0"/>
                          </a:rPr>
                          <m:t>3</m:t>
                        </m:r>
                      </m:sup>
                    </m:sSup>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7</m:t>
                        </m:r>
                      </m:num>
                      <m:den>
                        <m:r>
                          <a:rPr lang="en-US" sz="2400" b="0" i="1" smtClean="0">
                            <a:latin typeface="Cambria Math" panose="02040503050406030204" pitchFamily="18" charset="0"/>
                          </a:rPr>
                          <m:t>8</m:t>
                        </m:r>
                      </m:den>
                    </m:f>
                  </m:oMath>
                </a14:m>
                <a:endParaRPr lang="en-US" sz="2400">
                  <a:latin typeface="Arial" panose="020B0604020202020204" pitchFamily="34" charset="0"/>
                  <a:cs typeface="Arial" panose="020B0604020202020204" pitchFamily="34" charset="0"/>
                </a:endParaRPr>
              </a:p>
            </p:txBody>
          </p:sp>
        </mc:Choice>
        <mc:Fallback xmlns="">
          <p:sp>
            <p:nvSpPr>
              <p:cNvPr id="3" name="Content Placeholder 2">
                <a:extLst>
                  <a:ext uri="{FF2B5EF4-FFF2-40B4-BE49-F238E27FC236}">
                    <a16:creationId xmlns:a16="http://schemas.microsoft.com/office/drawing/2014/main" id="{0EB53B17-AD16-8A73-76A1-007E1705ECA3}"/>
                  </a:ext>
                </a:extLst>
              </p:cNvPr>
              <p:cNvSpPr>
                <a:spLocks noGrp="1" noRot="1" noChangeAspect="1" noMove="1" noResize="1" noEditPoints="1" noAdjustHandles="1" noChangeArrowheads="1" noChangeShapeType="1" noTextEdit="1"/>
              </p:cNvSpPr>
              <p:nvPr>
                <p:ph idx="1"/>
              </p:nvPr>
            </p:nvSpPr>
            <p:spPr>
              <a:xfrm>
                <a:off x="7741805" y="1576874"/>
                <a:ext cx="4085760" cy="5002830"/>
              </a:xfrm>
              <a:blipFill>
                <a:blip r:embed="rId3"/>
                <a:stretch>
                  <a:fillRect l="-2090" t="-854" r="-238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2615E58-17F9-E79C-475B-A788C61A9AE1}"/>
              </a:ext>
            </a:extLst>
          </p:cNvPr>
          <p:cNvSpPr>
            <a:spLocks noGrp="1"/>
          </p:cNvSpPr>
          <p:nvPr>
            <p:ph type="sldNum" sz="quarter" idx="12"/>
          </p:nvPr>
        </p:nvSpPr>
        <p:spPr/>
        <p:txBody>
          <a:bodyPr/>
          <a:lstStyle/>
          <a:p>
            <a:fld id="{97EE7B76-0BB0-294B-8EC5-1DBC5475FC9F}" type="slidenum">
              <a:rPr lang="en-US" smtClean="0"/>
              <a:t>5</a:t>
            </a:fld>
            <a:endParaRPr lang="en-US"/>
          </a:p>
        </p:txBody>
      </p:sp>
      <p:grpSp>
        <p:nvGrpSpPr>
          <p:cNvPr id="33" name="Group 32">
            <a:extLst>
              <a:ext uri="{FF2B5EF4-FFF2-40B4-BE49-F238E27FC236}">
                <a16:creationId xmlns:a16="http://schemas.microsoft.com/office/drawing/2014/main" id="{5B7B8C09-2DE6-5F9B-7996-0719628F12D6}"/>
              </a:ext>
            </a:extLst>
          </p:cNvPr>
          <p:cNvGrpSpPr/>
          <p:nvPr/>
        </p:nvGrpSpPr>
        <p:grpSpPr>
          <a:xfrm>
            <a:off x="872852" y="3864021"/>
            <a:ext cx="6031523" cy="2445005"/>
            <a:chOff x="932487" y="1317646"/>
            <a:chExt cx="6031523" cy="2445005"/>
          </a:xfrm>
        </p:grpSpPr>
        <p:sp>
          <p:nvSpPr>
            <p:cNvPr id="5" name="Rounded Rectangle 4">
              <a:extLst>
                <a:ext uri="{FF2B5EF4-FFF2-40B4-BE49-F238E27FC236}">
                  <a16:creationId xmlns:a16="http://schemas.microsoft.com/office/drawing/2014/main" id="{C3AF4D63-812F-62F5-CFFE-F49BD1B8B543}"/>
                </a:ext>
              </a:extLst>
            </p:cNvPr>
            <p:cNvSpPr/>
            <p:nvPr/>
          </p:nvSpPr>
          <p:spPr>
            <a:xfrm>
              <a:off x="1582617" y="1875693"/>
              <a:ext cx="1242646" cy="527538"/>
            </a:xfrm>
            <a:prstGeom prst="roundRect">
              <a:avLst/>
            </a:prstGeom>
            <a:solidFill>
              <a:srgbClr val="EBF1D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Packet 1</a:t>
              </a:r>
            </a:p>
          </p:txBody>
        </p:sp>
        <p:sp>
          <p:nvSpPr>
            <p:cNvPr id="6" name="Rounded Rectangle 5">
              <a:extLst>
                <a:ext uri="{FF2B5EF4-FFF2-40B4-BE49-F238E27FC236}">
                  <a16:creationId xmlns:a16="http://schemas.microsoft.com/office/drawing/2014/main" id="{16826EAE-08B4-E1E5-B174-37C386CCD5F5}"/>
                </a:ext>
              </a:extLst>
            </p:cNvPr>
            <p:cNvSpPr/>
            <p:nvPr/>
          </p:nvSpPr>
          <p:spPr>
            <a:xfrm>
              <a:off x="1582617" y="2538047"/>
              <a:ext cx="1242646" cy="527538"/>
            </a:xfrm>
            <a:prstGeom prst="roundRect">
              <a:avLst/>
            </a:prstGeom>
            <a:solidFill>
              <a:srgbClr val="EBF1D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Packet 2</a:t>
              </a:r>
            </a:p>
          </p:txBody>
        </p:sp>
        <p:sp>
          <p:nvSpPr>
            <p:cNvPr id="7" name="Rounded Rectangle 6">
              <a:extLst>
                <a:ext uri="{FF2B5EF4-FFF2-40B4-BE49-F238E27FC236}">
                  <a16:creationId xmlns:a16="http://schemas.microsoft.com/office/drawing/2014/main" id="{DC33EEC8-A664-8F31-C8D1-AF6A07BEB410}"/>
                </a:ext>
              </a:extLst>
            </p:cNvPr>
            <p:cNvSpPr/>
            <p:nvPr/>
          </p:nvSpPr>
          <p:spPr>
            <a:xfrm>
              <a:off x="1582616" y="3200401"/>
              <a:ext cx="1242646" cy="527538"/>
            </a:xfrm>
            <a:prstGeom prst="roundRect">
              <a:avLst/>
            </a:prstGeom>
            <a:solidFill>
              <a:srgbClr val="EBF1D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Packet 3</a:t>
              </a:r>
            </a:p>
          </p:txBody>
        </p:sp>
        <p:sp>
          <p:nvSpPr>
            <p:cNvPr id="8" name="Right Arrow 7">
              <a:extLst>
                <a:ext uri="{FF2B5EF4-FFF2-40B4-BE49-F238E27FC236}">
                  <a16:creationId xmlns:a16="http://schemas.microsoft.com/office/drawing/2014/main" id="{71EB75C6-B861-C500-DD9E-B03B48E7A4D5}"/>
                </a:ext>
              </a:extLst>
            </p:cNvPr>
            <p:cNvSpPr/>
            <p:nvPr/>
          </p:nvSpPr>
          <p:spPr>
            <a:xfrm>
              <a:off x="2942493" y="2016369"/>
              <a:ext cx="3423138" cy="246185"/>
            </a:xfrm>
            <a:prstGeom prst="rightArrow">
              <a:avLst/>
            </a:prstGeom>
            <a:solidFill>
              <a:srgbClr val="E36C0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a:extLst>
                <a:ext uri="{FF2B5EF4-FFF2-40B4-BE49-F238E27FC236}">
                  <a16:creationId xmlns:a16="http://schemas.microsoft.com/office/drawing/2014/main" id="{4049DCCD-30A9-AC7E-4DF5-1C13E8FBD65C}"/>
                </a:ext>
              </a:extLst>
            </p:cNvPr>
            <p:cNvSpPr/>
            <p:nvPr/>
          </p:nvSpPr>
          <p:spPr>
            <a:xfrm>
              <a:off x="2942493" y="2678723"/>
              <a:ext cx="3423138" cy="246185"/>
            </a:xfrm>
            <a:prstGeom prst="rightArrow">
              <a:avLst/>
            </a:prstGeom>
            <a:solidFill>
              <a:srgbClr val="759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a:extLst>
                <a:ext uri="{FF2B5EF4-FFF2-40B4-BE49-F238E27FC236}">
                  <a16:creationId xmlns:a16="http://schemas.microsoft.com/office/drawing/2014/main" id="{3EE298F6-CD8D-BD33-C6AF-F9F5F4A128AC}"/>
                </a:ext>
              </a:extLst>
            </p:cNvPr>
            <p:cNvSpPr/>
            <p:nvPr/>
          </p:nvSpPr>
          <p:spPr>
            <a:xfrm>
              <a:off x="2942493" y="3368248"/>
              <a:ext cx="3423138" cy="246185"/>
            </a:xfrm>
            <a:prstGeom prst="rightArrow">
              <a:avLst/>
            </a:prstGeom>
            <a:solidFill>
              <a:srgbClr val="759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1FEE756-1639-3997-69A1-58EEFF6EEF47}"/>
                </a:ext>
              </a:extLst>
            </p:cNvPr>
            <p:cNvSpPr txBox="1"/>
            <p:nvPr/>
          </p:nvSpPr>
          <p:spPr>
            <a:xfrm>
              <a:off x="4055180" y="1747167"/>
              <a:ext cx="1197764" cy="369332"/>
            </a:xfrm>
            <a:prstGeom prst="rect">
              <a:avLst/>
            </a:prstGeom>
            <a:noFill/>
          </p:spPr>
          <p:txBody>
            <a:bodyPr wrap="none" rtlCol="0">
              <a:spAutoFit/>
            </a:bodyPr>
            <a:lstStyle/>
            <a:p>
              <a:pPr algn="ctr"/>
              <a:r>
                <a:rPr lang="en-US"/>
                <a:t>Slow path</a:t>
              </a:r>
            </a:p>
          </p:txBody>
        </p:sp>
        <p:sp>
          <p:nvSpPr>
            <p:cNvPr id="12" name="TextBox 11">
              <a:extLst>
                <a:ext uri="{FF2B5EF4-FFF2-40B4-BE49-F238E27FC236}">
                  <a16:creationId xmlns:a16="http://schemas.microsoft.com/office/drawing/2014/main" id="{0CCE7CC2-0A1D-A00D-9AC2-2F9BF84BAD9E}"/>
                </a:ext>
              </a:extLst>
            </p:cNvPr>
            <p:cNvSpPr txBox="1"/>
            <p:nvPr/>
          </p:nvSpPr>
          <p:spPr>
            <a:xfrm>
              <a:off x="3933353" y="2403231"/>
              <a:ext cx="1441420" cy="369332"/>
            </a:xfrm>
            <a:prstGeom prst="rect">
              <a:avLst/>
            </a:prstGeom>
            <a:noFill/>
          </p:spPr>
          <p:txBody>
            <a:bodyPr wrap="none" rtlCol="0">
              <a:spAutoFit/>
            </a:bodyPr>
            <a:lstStyle/>
            <a:p>
              <a:pPr algn="ctr"/>
              <a:r>
                <a:rPr lang="en-US"/>
                <a:t>Normal path</a:t>
              </a:r>
            </a:p>
          </p:txBody>
        </p:sp>
        <p:sp>
          <p:nvSpPr>
            <p:cNvPr id="13" name="TextBox 12">
              <a:extLst>
                <a:ext uri="{FF2B5EF4-FFF2-40B4-BE49-F238E27FC236}">
                  <a16:creationId xmlns:a16="http://schemas.microsoft.com/office/drawing/2014/main" id="{C79071FF-4407-A534-85F4-5280245BA8E0}"/>
                </a:ext>
              </a:extLst>
            </p:cNvPr>
            <p:cNvSpPr txBox="1"/>
            <p:nvPr/>
          </p:nvSpPr>
          <p:spPr>
            <a:xfrm>
              <a:off x="3933352" y="3115381"/>
              <a:ext cx="1441420" cy="369332"/>
            </a:xfrm>
            <a:prstGeom prst="rect">
              <a:avLst/>
            </a:prstGeom>
            <a:noFill/>
          </p:spPr>
          <p:txBody>
            <a:bodyPr wrap="none" rtlCol="0">
              <a:spAutoFit/>
            </a:bodyPr>
            <a:lstStyle/>
            <a:p>
              <a:pPr algn="ctr"/>
              <a:r>
                <a:rPr lang="en-US"/>
                <a:t>Normal path</a:t>
              </a:r>
            </a:p>
          </p:txBody>
        </p:sp>
        <p:sp>
          <p:nvSpPr>
            <p:cNvPr id="15" name="Rounded Rectangle 14">
              <a:extLst>
                <a:ext uri="{FF2B5EF4-FFF2-40B4-BE49-F238E27FC236}">
                  <a16:creationId xmlns:a16="http://schemas.microsoft.com/office/drawing/2014/main" id="{4564F23D-3018-C74F-DB91-F668B24869E2}"/>
                </a:ext>
              </a:extLst>
            </p:cNvPr>
            <p:cNvSpPr/>
            <p:nvPr/>
          </p:nvSpPr>
          <p:spPr>
            <a:xfrm rot="16200000">
              <a:off x="5756761" y="2555403"/>
              <a:ext cx="1886959" cy="527538"/>
            </a:xfrm>
            <a:prstGeom prst="roundRect">
              <a:avLst/>
            </a:prstGeom>
            <a:solidFill>
              <a:srgbClr val="95B3D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Destination</a:t>
              </a:r>
            </a:p>
          </p:txBody>
        </p:sp>
        <p:sp>
          <p:nvSpPr>
            <p:cNvPr id="16" name="Rounded Rectangle 15">
              <a:extLst>
                <a:ext uri="{FF2B5EF4-FFF2-40B4-BE49-F238E27FC236}">
                  <a16:creationId xmlns:a16="http://schemas.microsoft.com/office/drawing/2014/main" id="{372212A0-7EF8-3B85-232B-B1B0A9808854}"/>
                </a:ext>
              </a:extLst>
            </p:cNvPr>
            <p:cNvSpPr/>
            <p:nvPr/>
          </p:nvSpPr>
          <p:spPr>
            <a:xfrm rot="16200000">
              <a:off x="252776" y="2555403"/>
              <a:ext cx="1886959" cy="527538"/>
            </a:xfrm>
            <a:prstGeom prst="roundRect">
              <a:avLst/>
            </a:prstGeom>
            <a:solidFill>
              <a:srgbClr val="95B3D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Source</a:t>
              </a:r>
            </a:p>
          </p:txBody>
        </p:sp>
        <p:sp>
          <p:nvSpPr>
            <p:cNvPr id="30" name="TextBox 29">
              <a:extLst>
                <a:ext uri="{FF2B5EF4-FFF2-40B4-BE49-F238E27FC236}">
                  <a16:creationId xmlns:a16="http://schemas.microsoft.com/office/drawing/2014/main" id="{A4A2BAD2-7027-5C68-4CE6-0CE1816B61E4}"/>
                </a:ext>
              </a:extLst>
            </p:cNvPr>
            <p:cNvSpPr txBox="1"/>
            <p:nvPr/>
          </p:nvSpPr>
          <p:spPr>
            <a:xfrm>
              <a:off x="3438380" y="1317646"/>
              <a:ext cx="1172116" cy="369332"/>
            </a:xfrm>
            <a:prstGeom prst="rect">
              <a:avLst/>
            </a:prstGeom>
            <a:noFill/>
          </p:spPr>
          <p:txBody>
            <a:bodyPr wrap="none" rtlCol="0">
              <a:spAutoFit/>
            </a:bodyPr>
            <a:lstStyle/>
            <a:p>
              <a:r>
                <a:rPr lang="en-US" b="1"/>
                <a:t>Spraying</a:t>
              </a:r>
            </a:p>
          </p:txBody>
        </p:sp>
      </p:grpSp>
      <p:grpSp>
        <p:nvGrpSpPr>
          <p:cNvPr id="32" name="Group 31">
            <a:extLst>
              <a:ext uri="{FF2B5EF4-FFF2-40B4-BE49-F238E27FC236}">
                <a16:creationId xmlns:a16="http://schemas.microsoft.com/office/drawing/2014/main" id="{3A4FDD35-91BB-B806-6ECB-D676CA98FBCB}"/>
              </a:ext>
            </a:extLst>
          </p:cNvPr>
          <p:cNvGrpSpPr/>
          <p:nvPr/>
        </p:nvGrpSpPr>
        <p:grpSpPr>
          <a:xfrm>
            <a:off x="872852" y="1576873"/>
            <a:ext cx="6031523" cy="2254850"/>
            <a:chOff x="932487" y="4101499"/>
            <a:chExt cx="6031523" cy="2254850"/>
          </a:xfrm>
        </p:grpSpPr>
        <p:sp>
          <p:nvSpPr>
            <p:cNvPr id="17" name="Rounded Rectangle 16">
              <a:extLst>
                <a:ext uri="{FF2B5EF4-FFF2-40B4-BE49-F238E27FC236}">
                  <a16:creationId xmlns:a16="http://schemas.microsoft.com/office/drawing/2014/main" id="{2FB45479-2A63-D2D0-1F6F-0F5EBFE797D8}"/>
                </a:ext>
              </a:extLst>
            </p:cNvPr>
            <p:cNvSpPr/>
            <p:nvPr/>
          </p:nvSpPr>
          <p:spPr>
            <a:xfrm>
              <a:off x="1582617" y="4469391"/>
              <a:ext cx="1242646" cy="527538"/>
            </a:xfrm>
            <a:prstGeom prst="roundRect">
              <a:avLst/>
            </a:prstGeom>
            <a:solidFill>
              <a:srgbClr val="EBF1D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Packet 1</a:t>
              </a:r>
            </a:p>
          </p:txBody>
        </p:sp>
        <p:sp>
          <p:nvSpPr>
            <p:cNvPr id="18" name="Rounded Rectangle 17">
              <a:extLst>
                <a:ext uri="{FF2B5EF4-FFF2-40B4-BE49-F238E27FC236}">
                  <a16:creationId xmlns:a16="http://schemas.microsoft.com/office/drawing/2014/main" id="{D4530547-8771-5542-C140-4C4CEEEB90AC}"/>
                </a:ext>
              </a:extLst>
            </p:cNvPr>
            <p:cNvSpPr/>
            <p:nvPr/>
          </p:nvSpPr>
          <p:spPr>
            <a:xfrm>
              <a:off x="1582617" y="5131745"/>
              <a:ext cx="1242646" cy="527538"/>
            </a:xfrm>
            <a:prstGeom prst="roundRect">
              <a:avLst/>
            </a:prstGeom>
            <a:solidFill>
              <a:srgbClr val="EBF1D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Packet 2</a:t>
              </a:r>
            </a:p>
          </p:txBody>
        </p:sp>
        <p:sp>
          <p:nvSpPr>
            <p:cNvPr id="19" name="Rounded Rectangle 18">
              <a:extLst>
                <a:ext uri="{FF2B5EF4-FFF2-40B4-BE49-F238E27FC236}">
                  <a16:creationId xmlns:a16="http://schemas.microsoft.com/office/drawing/2014/main" id="{E9837F6C-5A2C-7118-2EDA-404EA87C6282}"/>
                </a:ext>
              </a:extLst>
            </p:cNvPr>
            <p:cNvSpPr/>
            <p:nvPr/>
          </p:nvSpPr>
          <p:spPr>
            <a:xfrm>
              <a:off x="1582616" y="5794099"/>
              <a:ext cx="1242646" cy="527538"/>
            </a:xfrm>
            <a:prstGeom prst="roundRect">
              <a:avLst/>
            </a:prstGeom>
            <a:solidFill>
              <a:srgbClr val="EBF1D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Packet 3</a:t>
              </a:r>
            </a:p>
          </p:txBody>
        </p:sp>
        <p:sp>
          <p:nvSpPr>
            <p:cNvPr id="21" name="Right Arrow 20">
              <a:extLst>
                <a:ext uri="{FF2B5EF4-FFF2-40B4-BE49-F238E27FC236}">
                  <a16:creationId xmlns:a16="http://schemas.microsoft.com/office/drawing/2014/main" id="{41A477C2-830D-007D-9AAD-37EF6D35C529}"/>
                </a:ext>
              </a:extLst>
            </p:cNvPr>
            <p:cNvSpPr/>
            <p:nvPr/>
          </p:nvSpPr>
          <p:spPr>
            <a:xfrm>
              <a:off x="2942493" y="5272421"/>
              <a:ext cx="3423138" cy="246185"/>
            </a:xfrm>
            <a:prstGeom prst="rightArrow">
              <a:avLst/>
            </a:prstGeom>
            <a:solidFill>
              <a:srgbClr val="759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21B2BD0E-0166-CB0A-6616-78FB3E5FC84A}"/>
                </a:ext>
              </a:extLst>
            </p:cNvPr>
            <p:cNvSpPr txBox="1"/>
            <p:nvPr/>
          </p:nvSpPr>
          <p:spPr>
            <a:xfrm>
              <a:off x="4411174" y="4996929"/>
              <a:ext cx="1441420" cy="369332"/>
            </a:xfrm>
            <a:prstGeom prst="rect">
              <a:avLst/>
            </a:prstGeom>
            <a:noFill/>
          </p:spPr>
          <p:txBody>
            <a:bodyPr wrap="none" rtlCol="0">
              <a:spAutoFit/>
            </a:bodyPr>
            <a:lstStyle/>
            <a:p>
              <a:pPr algn="ctr"/>
              <a:r>
                <a:rPr lang="en-US"/>
                <a:t>Normal path</a:t>
              </a:r>
            </a:p>
          </p:txBody>
        </p:sp>
        <p:sp>
          <p:nvSpPr>
            <p:cNvPr id="26" name="Rounded Rectangle 25">
              <a:extLst>
                <a:ext uri="{FF2B5EF4-FFF2-40B4-BE49-F238E27FC236}">
                  <a16:creationId xmlns:a16="http://schemas.microsoft.com/office/drawing/2014/main" id="{847B9BA8-14C8-FDEC-E4B9-2FE1633AAD6F}"/>
                </a:ext>
              </a:extLst>
            </p:cNvPr>
            <p:cNvSpPr/>
            <p:nvPr/>
          </p:nvSpPr>
          <p:spPr>
            <a:xfrm rot="16200000">
              <a:off x="5756761" y="5149101"/>
              <a:ext cx="1886959" cy="527538"/>
            </a:xfrm>
            <a:prstGeom prst="roundRect">
              <a:avLst/>
            </a:prstGeom>
            <a:solidFill>
              <a:srgbClr val="95B3D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Destination</a:t>
              </a:r>
            </a:p>
          </p:txBody>
        </p:sp>
        <p:sp>
          <p:nvSpPr>
            <p:cNvPr id="27" name="Rounded Rectangle 26">
              <a:extLst>
                <a:ext uri="{FF2B5EF4-FFF2-40B4-BE49-F238E27FC236}">
                  <a16:creationId xmlns:a16="http://schemas.microsoft.com/office/drawing/2014/main" id="{99166750-4B02-D642-E57C-FB8CC5C025BD}"/>
                </a:ext>
              </a:extLst>
            </p:cNvPr>
            <p:cNvSpPr/>
            <p:nvPr/>
          </p:nvSpPr>
          <p:spPr>
            <a:xfrm rot="16200000">
              <a:off x="252776" y="5149101"/>
              <a:ext cx="1886959" cy="527538"/>
            </a:xfrm>
            <a:prstGeom prst="roundRect">
              <a:avLst/>
            </a:prstGeom>
            <a:solidFill>
              <a:srgbClr val="95B3D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Source</a:t>
              </a:r>
            </a:p>
          </p:txBody>
        </p:sp>
        <p:sp>
          <p:nvSpPr>
            <p:cNvPr id="28" name="Right Arrow 27">
              <a:extLst>
                <a:ext uri="{FF2B5EF4-FFF2-40B4-BE49-F238E27FC236}">
                  <a16:creationId xmlns:a16="http://schemas.microsoft.com/office/drawing/2014/main" id="{F2815FA2-FDC6-2872-1808-0FF94C1A4697}"/>
                </a:ext>
              </a:extLst>
            </p:cNvPr>
            <p:cNvSpPr/>
            <p:nvPr/>
          </p:nvSpPr>
          <p:spPr>
            <a:xfrm rot="2007694">
              <a:off x="2899051" y="4979693"/>
              <a:ext cx="1028161" cy="246185"/>
            </a:xfrm>
            <a:prstGeom prst="rightArrow">
              <a:avLst>
                <a:gd name="adj1" fmla="val 50000"/>
                <a:gd name="adj2" fmla="val 0"/>
              </a:avLst>
            </a:prstGeom>
            <a:solidFill>
              <a:srgbClr val="759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28">
              <a:extLst>
                <a:ext uri="{FF2B5EF4-FFF2-40B4-BE49-F238E27FC236}">
                  <a16:creationId xmlns:a16="http://schemas.microsoft.com/office/drawing/2014/main" id="{CB0DFD63-50CE-768C-6B9D-7FCC1D6EC013}"/>
                </a:ext>
              </a:extLst>
            </p:cNvPr>
            <p:cNvSpPr/>
            <p:nvPr/>
          </p:nvSpPr>
          <p:spPr>
            <a:xfrm rot="19676807">
              <a:off x="2906497" y="5544462"/>
              <a:ext cx="1028161" cy="246185"/>
            </a:xfrm>
            <a:prstGeom prst="rightArrow">
              <a:avLst>
                <a:gd name="adj1" fmla="val 50000"/>
                <a:gd name="adj2" fmla="val 0"/>
              </a:avLst>
            </a:prstGeom>
            <a:solidFill>
              <a:srgbClr val="759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9AD8481A-A5A9-99A5-E75B-83C04D235CB8}"/>
                </a:ext>
              </a:extLst>
            </p:cNvPr>
            <p:cNvSpPr txBox="1"/>
            <p:nvPr/>
          </p:nvSpPr>
          <p:spPr>
            <a:xfrm>
              <a:off x="3598680" y="4101499"/>
              <a:ext cx="851515" cy="369332"/>
            </a:xfrm>
            <a:prstGeom prst="rect">
              <a:avLst/>
            </a:prstGeom>
            <a:noFill/>
          </p:spPr>
          <p:txBody>
            <a:bodyPr wrap="none" rtlCol="0">
              <a:spAutoFit/>
            </a:bodyPr>
            <a:lstStyle/>
            <a:p>
              <a:r>
                <a:rPr lang="en-US" b="1"/>
                <a:t>ECMP</a:t>
              </a:r>
            </a:p>
          </p:txBody>
        </p:sp>
      </p:grpSp>
    </p:spTree>
    <p:extLst>
      <p:ext uri="{BB962C8B-B14F-4D97-AF65-F5344CB8AC3E}">
        <p14:creationId xmlns:p14="http://schemas.microsoft.com/office/powerpoint/2010/main" val="2096886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1732E-5221-A38B-78CC-C7638A61D127}"/>
              </a:ext>
            </a:extLst>
          </p:cNvPr>
          <p:cNvSpPr>
            <a:spLocks noGrp="1"/>
          </p:cNvSpPr>
          <p:nvPr>
            <p:ph type="title"/>
          </p:nvPr>
        </p:nvSpPr>
        <p:spPr/>
        <p:txBody>
          <a:bodyPr/>
          <a:lstStyle/>
          <a:p>
            <a:r>
              <a:rPr lang="en-US"/>
              <a:t>Path quality varies</a:t>
            </a:r>
          </a:p>
        </p:txBody>
      </p:sp>
      <p:sp>
        <p:nvSpPr>
          <p:cNvPr id="3" name="Content Placeholder 2">
            <a:extLst>
              <a:ext uri="{FF2B5EF4-FFF2-40B4-BE49-F238E27FC236}">
                <a16:creationId xmlns:a16="http://schemas.microsoft.com/office/drawing/2014/main" id="{65C763B7-E749-BC95-2BA2-485804229282}"/>
              </a:ext>
            </a:extLst>
          </p:cNvPr>
          <p:cNvSpPr>
            <a:spLocks noGrp="1"/>
          </p:cNvSpPr>
          <p:nvPr>
            <p:ph idx="1"/>
          </p:nvPr>
        </p:nvSpPr>
        <p:spPr>
          <a:xfrm>
            <a:off x="7561384" y="1825625"/>
            <a:ext cx="4012223" cy="4351338"/>
          </a:xfrm>
        </p:spPr>
        <p:txBody>
          <a:bodyPr/>
          <a:lstStyle/>
          <a:p>
            <a:r>
              <a:rPr lang="en-US"/>
              <a:t>Spraying with 128 hosts connected by leaf-spine network</a:t>
            </a:r>
          </a:p>
          <a:p>
            <a:r>
              <a:rPr lang="en-US"/>
              <a:t>Even healthy network experience link quality variation</a:t>
            </a:r>
          </a:p>
          <a:p>
            <a:endParaRPr lang="en-US"/>
          </a:p>
        </p:txBody>
      </p:sp>
      <p:sp>
        <p:nvSpPr>
          <p:cNvPr id="4" name="Slide Number Placeholder 3">
            <a:extLst>
              <a:ext uri="{FF2B5EF4-FFF2-40B4-BE49-F238E27FC236}">
                <a16:creationId xmlns:a16="http://schemas.microsoft.com/office/drawing/2014/main" id="{A8E45294-E3D0-B86F-96B9-F38820AD6DB9}"/>
              </a:ext>
            </a:extLst>
          </p:cNvPr>
          <p:cNvSpPr>
            <a:spLocks noGrp="1"/>
          </p:cNvSpPr>
          <p:nvPr>
            <p:ph type="sldNum" sz="quarter" idx="12"/>
          </p:nvPr>
        </p:nvSpPr>
        <p:spPr/>
        <p:txBody>
          <a:bodyPr/>
          <a:lstStyle/>
          <a:p>
            <a:fld id="{97EE7B76-0BB0-294B-8EC5-1DBC5475FC9F}" type="slidenum">
              <a:rPr lang="en-US" smtClean="0"/>
              <a:t>6</a:t>
            </a:fld>
            <a:endParaRPr lang="en-US"/>
          </a:p>
        </p:txBody>
      </p:sp>
      <p:pic>
        <p:nvPicPr>
          <p:cNvPr id="5" name="Picture 4">
            <a:extLst>
              <a:ext uri="{FF2B5EF4-FFF2-40B4-BE49-F238E27FC236}">
                <a16:creationId xmlns:a16="http://schemas.microsoft.com/office/drawing/2014/main" id="{F4F2D81E-79CC-D282-527E-CAE2766916D1}"/>
              </a:ext>
            </a:extLst>
          </p:cNvPr>
          <p:cNvPicPr>
            <a:picLocks noChangeAspect="1"/>
          </p:cNvPicPr>
          <p:nvPr/>
        </p:nvPicPr>
        <p:blipFill>
          <a:blip r:embed="rId3"/>
          <a:stretch>
            <a:fillRect/>
          </a:stretch>
        </p:blipFill>
        <p:spPr>
          <a:xfrm>
            <a:off x="618393" y="1909823"/>
            <a:ext cx="6569010" cy="3038353"/>
          </a:xfrm>
          <a:prstGeom prst="rect">
            <a:avLst/>
          </a:prstGeom>
        </p:spPr>
      </p:pic>
    </p:spTree>
    <p:extLst>
      <p:ext uri="{BB962C8B-B14F-4D97-AF65-F5344CB8AC3E}">
        <p14:creationId xmlns:p14="http://schemas.microsoft.com/office/powerpoint/2010/main" val="775516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A403B-3FA8-BD6A-0DE9-79DA8C965B7B}"/>
              </a:ext>
            </a:extLst>
          </p:cNvPr>
          <p:cNvSpPr>
            <a:spLocks noGrp="1"/>
          </p:cNvSpPr>
          <p:nvPr>
            <p:ph type="title"/>
          </p:nvPr>
        </p:nvSpPr>
        <p:spPr/>
        <p:txBody>
          <a:bodyPr/>
          <a:lstStyle/>
          <a:p>
            <a:r>
              <a:rPr lang="en-US"/>
              <a:t>PIN</a:t>
            </a:r>
          </a:p>
        </p:txBody>
      </p:sp>
      <p:sp>
        <p:nvSpPr>
          <p:cNvPr id="3" name="Content Placeholder 2">
            <a:extLst>
              <a:ext uri="{FF2B5EF4-FFF2-40B4-BE49-F238E27FC236}">
                <a16:creationId xmlns:a16="http://schemas.microsoft.com/office/drawing/2014/main" id="{7083E946-71E6-5087-6A6A-C4EEC49EA9A2}"/>
              </a:ext>
            </a:extLst>
          </p:cNvPr>
          <p:cNvSpPr>
            <a:spLocks noGrp="1"/>
          </p:cNvSpPr>
          <p:nvPr>
            <p:ph idx="1"/>
          </p:nvPr>
        </p:nvSpPr>
        <p:spPr>
          <a:xfrm>
            <a:off x="950842" y="3597975"/>
            <a:ext cx="7258879" cy="1704905"/>
          </a:xfrm>
        </p:spPr>
        <p:txBody>
          <a:bodyPr/>
          <a:lstStyle/>
          <a:p>
            <a:r>
              <a:rPr lang="en-US"/>
              <a:t>Baseline: Spray, DRILL, REPS</a:t>
            </a:r>
          </a:p>
          <a:p>
            <a:r>
              <a:rPr lang="en-US"/>
              <a:t>Large flows keep path diversity</a:t>
            </a:r>
          </a:p>
          <a:p>
            <a:r>
              <a:rPr lang="en-US"/>
              <a:t>Small flows get stability</a:t>
            </a:r>
          </a:p>
        </p:txBody>
      </p:sp>
      <p:sp>
        <p:nvSpPr>
          <p:cNvPr id="4" name="Slide Number Placeholder 3">
            <a:extLst>
              <a:ext uri="{FF2B5EF4-FFF2-40B4-BE49-F238E27FC236}">
                <a16:creationId xmlns:a16="http://schemas.microsoft.com/office/drawing/2014/main" id="{C2DFBBFE-1044-19FD-9621-1B12CAC78D0D}"/>
              </a:ext>
            </a:extLst>
          </p:cNvPr>
          <p:cNvSpPr>
            <a:spLocks noGrp="1"/>
          </p:cNvSpPr>
          <p:nvPr>
            <p:ph type="sldNum" sz="quarter" idx="12"/>
          </p:nvPr>
        </p:nvSpPr>
        <p:spPr/>
        <p:txBody>
          <a:bodyPr/>
          <a:lstStyle/>
          <a:p>
            <a:fld id="{97EE7B76-0BB0-294B-8EC5-1DBC5475FC9F}" type="slidenum">
              <a:rPr lang="en-US" smtClean="0"/>
              <a:t>7</a:t>
            </a:fld>
            <a:endParaRPr lang="en-US"/>
          </a:p>
        </p:txBody>
      </p:sp>
      <p:sp>
        <p:nvSpPr>
          <p:cNvPr id="5" name="Rounded Rectangle 4">
            <a:extLst>
              <a:ext uri="{FF2B5EF4-FFF2-40B4-BE49-F238E27FC236}">
                <a16:creationId xmlns:a16="http://schemas.microsoft.com/office/drawing/2014/main" id="{58172E88-2C12-9964-5713-94401EE61333}"/>
              </a:ext>
            </a:extLst>
          </p:cNvPr>
          <p:cNvSpPr/>
          <p:nvPr/>
        </p:nvSpPr>
        <p:spPr>
          <a:xfrm>
            <a:off x="950842" y="1947469"/>
            <a:ext cx="2034209" cy="683259"/>
          </a:xfrm>
          <a:prstGeom prst="roundRect">
            <a:avLst/>
          </a:prstGeom>
          <a:solidFill>
            <a:srgbClr val="C7DA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RDMA operation</a:t>
            </a:r>
            <a:br>
              <a:rPr lang="en-US">
                <a:solidFill>
                  <a:sysClr val="windowText" lastClr="000000"/>
                </a:solidFill>
              </a:rPr>
            </a:br>
            <a:r>
              <a:rPr lang="en-US">
                <a:solidFill>
                  <a:sysClr val="windowText" lastClr="000000"/>
                </a:solidFill>
              </a:rPr>
              <a:t>size </a:t>
            </a:r>
            <a:r>
              <a:rPr lang="en-US" i="1">
                <a:solidFill>
                  <a:sysClr val="windowText" lastClr="000000"/>
                </a:solidFill>
              </a:rPr>
              <a:t>s</a:t>
            </a:r>
            <a:endParaRPr lang="en-US">
              <a:solidFill>
                <a:sysClr val="windowText" lastClr="000000"/>
              </a:solidFill>
            </a:endParaRPr>
          </a:p>
        </p:txBody>
      </p:sp>
      <p:sp>
        <p:nvSpPr>
          <p:cNvPr id="6" name="Rounded Rectangle 5">
            <a:extLst>
              <a:ext uri="{FF2B5EF4-FFF2-40B4-BE49-F238E27FC236}">
                <a16:creationId xmlns:a16="http://schemas.microsoft.com/office/drawing/2014/main" id="{23BEE6F6-2BCD-5962-6DFC-7194A85775C8}"/>
              </a:ext>
            </a:extLst>
          </p:cNvPr>
          <p:cNvSpPr/>
          <p:nvPr/>
        </p:nvSpPr>
        <p:spPr>
          <a:xfrm>
            <a:off x="3588024" y="1947468"/>
            <a:ext cx="2034209" cy="683259"/>
          </a:xfrm>
          <a:prstGeom prst="roundRect">
            <a:avLst/>
          </a:prstGeom>
          <a:solidFill>
            <a:srgbClr val="E6E0E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Check against threshold </a:t>
            </a:r>
            <a:r>
              <a:rPr lang="en-US" i="1">
                <a:solidFill>
                  <a:sysClr val="windowText" lastClr="000000"/>
                </a:solidFill>
              </a:rPr>
              <a:t>T</a:t>
            </a:r>
          </a:p>
        </p:txBody>
      </p:sp>
      <p:cxnSp>
        <p:nvCxnSpPr>
          <p:cNvPr id="8" name="Straight Arrow Connector 7">
            <a:extLst>
              <a:ext uri="{FF2B5EF4-FFF2-40B4-BE49-F238E27FC236}">
                <a16:creationId xmlns:a16="http://schemas.microsoft.com/office/drawing/2014/main" id="{45C319A2-EC6A-CEFA-147A-4FAE05DB5A73}"/>
              </a:ext>
            </a:extLst>
          </p:cNvPr>
          <p:cNvCxnSpPr>
            <a:stCxn id="5" idx="3"/>
            <a:endCxn id="6" idx="1"/>
          </p:cNvCxnSpPr>
          <p:nvPr/>
        </p:nvCxnSpPr>
        <p:spPr>
          <a:xfrm flipV="1">
            <a:off x="2985051" y="2289098"/>
            <a:ext cx="602973" cy="1"/>
          </a:xfrm>
          <a:prstGeom prst="straightConnector1">
            <a:avLst/>
          </a:prstGeom>
          <a:ln w="31750">
            <a:solidFill>
              <a:srgbClr val="366192"/>
            </a:solidFill>
            <a:tailEnd type="triangle" w="lg" len="med"/>
          </a:ln>
        </p:spPr>
        <p:style>
          <a:lnRef idx="2">
            <a:schemeClr val="accent6"/>
          </a:lnRef>
          <a:fillRef idx="0">
            <a:schemeClr val="accent6"/>
          </a:fillRef>
          <a:effectRef idx="1">
            <a:schemeClr val="accent6"/>
          </a:effectRef>
          <a:fontRef idx="minor">
            <a:schemeClr val="tx1"/>
          </a:fontRef>
        </p:style>
      </p:cxnSp>
      <p:cxnSp>
        <p:nvCxnSpPr>
          <p:cNvPr id="9" name="Straight Arrow Connector 8">
            <a:extLst>
              <a:ext uri="{FF2B5EF4-FFF2-40B4-BE49-F238E27FC236}">
                <a16:creationId xmlns:a16="http://schemas.microsoft.com/office/drawing/2014/main" id="{F925847F-A851-45A5-DD37-387FF9D63837}"/>
              </a:ext>
            </a:extLst>
          </p:cNvPr>
          <p:cNvCxnSpPr>
            <a:cxnSpLocks/>
            <a:stCxn id="6" idx="3"/>
            <a:endCxn id="10" idx="1"/>
          </p:cNvCxnSpPr>
          <p:nvPr/>
        </p:nvCxnSpPr>
        <p:spPr>
          <a:xfrm flipV="1">
            <a:off x="5622233" y="1896750"/>
            <a:ext cx="586410" cy="392348"/>
          </a:xfrm>
          <a:prstGeom prst="straightConnector1">
            <a:avLst/>
          </a:prstGeom>
          <a:ln w="31750">
            <a:solidFill>
              <a:srgbClr val="366192"/>
            </a:solidFill>
            <a:tailEnd type="triangle" w="lg" len="med"/>
          </a:ln>
        </p:spPr>
        <p:style>
          <a:lnRef idx="2">
            <a:schemeClr val="accent6"/>
          </a:lnRef>
          <a:fillRef idx="0">
            <a:schemeClr val="accent6"/>
          </a:fillRef>
          <a:effectRef idx="1">
            <a:schemeClr val="accent6"/>
          </a:effectRef>
          <a:fontRef idx="minor">
            <a:schemeClr val="tx1"/>
          </a:fontRef>
        </p:style>
      </p:cxnSp>
      <p:sp>
        <p:nvSpPr>
          <p:cNvPr id="10" name="Rounded Rectangle 9">
            <a:extLst>
              <a:ext uri="{FF2B5EF4-FFF2-40B4-BE49-F238E27FC236}">
                <a16:creationId xmlns:a16="http://schemas.microsoft.com/office/drawing/2014/main" id="{15CB15B7-FEA5-3AA2-EF73-14379A911E2D}"/>
              </a:ext>
            </a:extLst>
          </p:cNvPr>
          <p:cNvSpPr/>
          <p:nvPr/>
        </p:nvSpPr>
        <p:spPr>
          <a:xfrm>
            <a:off x="6208643" y="1555120"/>
            <a:ext cx="2401958" cy="683259"/>
          </a:xfrm>
          <a:prstGeom prst="roundRect">
            <a:avLst/>
          </a:prstGeom>
          <a:solidFill>
            <a:srgbClr val="EBF1D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a:solidFill>
                  <a:sysClr val="windowText" lastClr="000000"/>
                </a:solidFill>
              </a:rPr>
              <a:t>s ≤ T</a:t>
            </a:r>
            <a:r>
              <a:rPr lang="en-US">
                <a:solidFill>
                  <a:sysClr val="windowText" lastClr="000000"/>
                </a:solidFill>
              </a:rPr>
              <a:t>, use ECMP </a:t>
            </a:r>
            <a:endParaRPr lang="en-US" i="1">
              <a:solidFill>
                <a:sysClr val="windowText" lastClr="000000"/>
              </a:solidFill>
            </a:endParaRPr>
          </a:p>
        </p:txBody>
      </p:sp>
      <p:sp>
        <p:nvSpPr>
          <p:cNvPr id="11" name="Rounded Rectangle 10">
            <a:extLst>
              <a:ext uri="{FF2B5EF4-FFF2-40B4-BE49-F238E27FC236}">
                <a16:creationId xmlns:a16="http://schemas.microsoft.com/office/drawing/2014/main" id="{73BC2116-3C58-5F21-E6B7-A51E1E0AD418}"/>
              </a:ext>
            </a:extLst>
          </p:cNvPr>
          <p:cNvSpPr/>
          <p:nvPr/>
        </p:nvSpPr>
        <p:spPr>
          <a:xfrm>
            <a:off x="6208643" y="2323973"/>
            <a:ext cx="2401958" cy="683259"/>
          </a:xfrm>
          <a:prstGeom prst="roundRect">
            <a:avLst/>
          </a:prstGeom>
          <a:solidFill>
            <a:srgbClr val="FDEADA"/>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a:solidFill>
                  <a:sysClr val="windowText" lastClr="000000"/>
                </a:solidFill>
              </a:rPr>
              <a:t>s &gt; T</a:t>
            </a:r>
            <a:r>
              <a:rPr lang="en-US">
                <a:solidFill>
                  <a:sysClr val="windowText" lastClr="000000"/>
                </a:solidFill>
              </a:rPr>
              <a:t>, use baseline </a:t>
            </a:r>
            <a:endParaRPr lang="en-US" i="1">
              <a:solidFill>
                <a:sysClr val="windowText" lastClr="000000"/>
              </a:solidFill>
            </a:endParaRPr>
          </a:p>
        </p:txBody>
      </p:sp>
      <p:cxnSp>
        <p:nvCxnSpPr>
          <p:cNvPr id="12" name="Straight Arrow Connector 11">
            <a:extLst>
              <a:ext uri="{FF2B5EF4-FFF2-40B4-BE49-F238E27FC236}">
                <a16:creationId xmlns:a16="http://schemas.microsoft.com/office/drawing/2014/main" id="{97FC1566-0EB3-16AB-69F1-B1FB2173379C}"/>
              </a:ext>
            </a:extLst>
          </p:cNvPr>
          <p:cNvCxnSpPr>
            <a:cxnSpLocks/>
            <a:stCxn id="6" idx="3"/>
            <a:endCxn id="11" idx="1"/>
          </p:cNvCxnSpPr>
          <p:nvPr/>
        </p:nvCxnSpPr>
        <p:spPr>
          <a:xfrm>
            <a:off x="5622233" y="2289098"/>
            <a:ext cx="586410" cy="376505"/>
          </a:xfrm>
          <a:prstGeom prst="straightConnector1">
            <a:avLst/>
          </a:prstGeom>
          <a:ln w="31750">
            <a:solidFill>
              <a:srgbClr val="366192"/>
            </a:solidFill>
            <a:tailEnd type="triangle" w="lg" len="med"/>
          </a:ln>
        </p:spPr>
        <p:style>
          <a:lnRef idx="2">
            <a:schemeClr val="accent6"/>
          </a:lnRef>
          <a:fillRef idx="0">
            <a:schemeClr val="accent6"/>
          </a:fillRef>
          <a:effectRef idx="1">
            <a:schemeClr val="accent6"/>
          </a:effectRef>
          <a:fontRef idx="minor">
            <a:schemeClr val="tx1"/>
          </a:fontRef>
        </p:style>
      </p:cxnSp>
      <p:sp>
        <p:nvSpPr>
          <p:cNvPr id="18" name="Rounded Rectangle 17">
            <a:extLst>
              <a:ext uri="{FF2B5EF4-FFF2-40B4-BE49-F238E27FC236}">
                <a16:creationId xmlns:a16="http://schemas.microsoft.com/office/drawing/2014/main" id="{A0701BD7-4183-CD0B-0CBD-C78545DC2897}"/>
              </a:ext>
            </a:extLst>
          </p:cNvPr>
          <p:cNvSpPr/>
          <p:nvPr/>
        </p:nvSpPr>
        <p:spPr>
          <a:xfrm>
            <a:off x="9213574" y="1947468"/>
            <a:ext cx="2140226" cy="683259"/>
          </a:xfrm>
          <a:prstGeom prst="roundRect">
            <a:avLst/>
          </a:prstGeom>
          <a:solidFill>
            <a:srgbClr val="E6E0E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Different QoS or flow label</a:t>
            </a:r>
            <a:endParaRPr lang="en-US" i="1">
              <a:solidFill>
                <a:sysClr val="windowText" lastClr="000000"/>
              </a:solidFill>
            </a:endParaRPr>
          </a:p>
        </p:txBody>
      </p:sp>
      <p:cxnSp>
        <p:nvCxnSpPr>
          <p:cNvPr id="19" name="Straight Arrow Connector 18">
            <a:extLst>
              <a:ext uri="{FF2B5EF4-FFF2-40B4-BE49-F238E27FC236}">
                <a16:creationId xmlns:a16="http://schemas.microsoft.com/office/drawing/2014/main" id="{BB1D17B7-FB3D-3603-98B5-97CEEB0F81B7}"/>
              </a:ext>
            </a:extLst>
          </p:cNvPr>
          <p:cNvCxnSpPr>
            <a:cxnSpLocks/>
            <a:stCxn id="10" idx="3"/>
          </p:cNvCxnSpPr>
          <p:nvPr/>
        </p:nvCxnSpPr>
        <p:spPr>
          <a:xfrm>
            <a:off x="8610601" y="1896750"/>
            <a:ext cx="602973" cy="208853"/>
          </a:xfrm>
          <a:prstGeom prst="straightConnector1">
            <a:avLst/>
          </a:prstGeom>
          <a:ln w="31750">
            <a:solidFill>
              <a:srgbClr val="366192"/>
            </a:solidFill>
            <a:tailEnd type="triangle" w="lg" len="med"/>
          </a:ln>
        </p:spPr>
        <p:style>
          <a:lnRef idx="2">
            <a:schemeClr val="accent6"/>
          </a:lnRef>
          <a:fillRef idx="0">
            <a:schemeClr val="accent6"/>
          </a:fillRef>
          <a:effectRef idx="1">
            <a:schemeClr val="accent6"/>
          </a:effectRef>
          <a:fontRef idx="minor">
            <a:schemeClr val="tx1"/>
          </a:fontRef>
        </p:style>
      </p:cxnSp>
      <p:cxnSp>
        <p:nvCxnSpPr>
          <p:cNvPr id="23" name="Straight Arrow Connector 22">
            <a:extLst>
              <a:ext uri="{FF2B5EF4-FFF2-40B4-BE49-F238E27FC236}">
                <a16:creationId xmlns:a16="http://schemas.microsoft.com/office/drawing/2014/main" id="{83FDD837-C967-6A95-957B-269663E0AB87}"/>
              </a:ext>
            </a:extLst>
          </p:cNvPr>
          <p:cNvCxnSpPr>
            <a:cxnSpLocks/>
            <a:stCxn id="11" idx="3"/>
          </p:cNvCxnSpPr>
          <p:nvPr/>
        </p:nvCxnSpPr>
        <p:spPr>
          <a:xfrm flipV="1">
            <a:off x="8610601" y="2477350"/>
            <a:ext cx="602973" cy="188253"/>
          </a:xfrm>
          <a:prstGeom prst="straightConnector1">
            <a:avLst/>
          </a:prstGeom>
          <a:ln w="31750">
            <a:solidFill>
              <a:srgbClr val="366192"/>
            </a:solidFill>
            <a:tailEnd type="triangle" w="lg" len="med"/>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054161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A0CDE-AAF7-0F2C-8374-91C79C7A447E}"/>
              </a:ext>
            </a:extLst>
          </p:cNvPr>
          <p:cNvSpPr>
            <a:spLocks noGrp="1"/>
          </p:cNvSpPr>
          <p:nvPr>
            <p:ph type="title"/>
          </p:nvPr>
        </p:nvSpPr>
        <p:spPr/>
        <p:txBody>
          <a:bodyPr/>
          <a:lstStyle/>
          <a:p>
            <a:r>
              <a:rPr lang="en-US"/>
              <a:t>Evaluation</a:t>
            </a:r>
          </a:p>
        </p:txBody>
      </p:sp>
      <p:sp>
        <p:nvSpPr>
          <p:cNvPr id="3" name="Content Placeholder 2">
            <a:extLst>
              <a:ext uri="{FF2B5EF4-FFF2-40B4-BE49-F238E27FC236}">
                <a16:creationId xmlns:a16="http://schemas.microsoft.com/office/drawing/2014/main" id="{16644F92-DA94-3BCC-F820-95331F78D7B4}"/>
              </a:ext>
            </a:extLst>
          </p:cNvPr>
          <p:cNvSpPr>
            <a:spLocks noGrp="1"/>
          </p:cNvSpPr>
          <p:nvPr>
            <p:ph idx="1"/>
          </p:nvPr>
        </p:nvSpPr>
        <p:spPr>
          <a:xfrm>
            <a:off x="1036982" y="1847850"/>
            <a:ext cx="10515600" cy="4351338"/>
          </a:xfrm>
        </p:spPr>
        <p:txBody>
          <a:bodyPr/>
          <a:lstStyle/>
          <a:p>
            <a:r>
              <a:rPr lang="en-US"/>
              <a:t>Simulator: ns-3</a:t>
            </a:r>
          </a:p>
          <a:p>
            <a:r>
              <a:rPr lang="en-US"/>
              <a:t>Topology: 128-host leaf-spine, 100Gbps</a:t>
            </a:r>
          </a:p>
          <a:p>
            <a:r>
              <a:rPr lang="en-US"/>
              <a:t>Workload: Alibaba Storage, Meta Hadoop</a:t>
            </a:r>
          </a:p>
          <a:p>
            <a:endParaRPr lang="en-US"/>
          </a:p>
          <a:p>
            <a:r>
              <a:rPr lang="en-US"/>
              <a:t>Modified to allow reordering </a:t>
            </a:r>
          </a:p>
        </p:txBody>
      </p:sp>
      <p:sp>
        <p:nvSpPr>
          <p:cNvPr id="4" name="Slide Number Placeholder 3">
            <a:extLst>
              <a:ext uri="{FF2B5EF4-FFF2-40B4-BE49-F238E27FC236}">
                <a16:creationId xmlns:a16="http://schemas.microsoft.com/office/drawing/2014/main" id="{68BD8212-B1B6-72AA-4E14-BA9B6D1A8EAD}"/>
              </a:ext>
            </a:extLst>
          </p:cNvPr>
          <p:cNvSpPr>
            <a:spLocks noGrp="1"/>
          </p:cNvSpPr>
          <p:nvPr>
            <p:ph type="sldNum" sz="quarter" idx="12"/>
          </p:nvPr>
        </p:nvSpPr>
        <p:spPr/>
        <p:txBody>
          <a:bodyPr/>
          <a:lstStyle/>
          <a:p>
            <a:fld id="{97EE7B76-0BB0-294B-8EC5-1DBC5475FC9F}" type="slidenum">
              <a:rPr lang="en-US" smtClean="0"/>
              <a:t>8</a:t>
            </a:fld>
            <a:endParaRPr lang="en-US"/>
          </a:p>
        </p:txBody>
      </p:sp>
    </p:spTree>
    <p:extLst>
      <p:ext uri="{BB962C8B-B14F-4D97-AF65-F5344CB8AC3E}">
        <p14:creationId xmlns:p14="http://schemas.microsoft.com/office/powerpoint/2010/main" val="2983916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3104B-5AE6-79F1-AB88-3C8BECB8EC0C}"/>
              </a:ext>
            </a:extLst>
          </p:cNvPr>
          <p:cNvSpPr>
            <a:spLocks noGrp="1"/>
          </p:cNvSpPr>
          <p:nvPr>
            <p:ph type="title"/>
          </p:nvPr>
        </p:nvSpPr>
        <p:spPr/>
        <p:txBody>
          <a:bodyPr/>
          <a:lstStyle/>
          <a:p>
            <a:r>
              <a:rPr lang="en-US"/>
              <a:t>Results </a:t>
            </a:r>
            <a:r>
              <a:rPr lang="en-US" sz="3600"/>
              <a:t>(80% load, Meta Hadoop)</a:t>
            </a:r>
            <a:endParaRPr lang="en-US"/>
          </a:p>
        </p:txBody>
      </p:sp>
      <p:sp>
        <p:nvSpPr>
          <p:cNvPr id="4" name="Slide Number Placeholder 3">
            <a:extLst>
              <a:ext uri="{FF2B5EF4-FFF2-40B4-BE49-F238E27FC236}">
                <a16:creationId xmlns:a16="http://schemas.microsoft.com/office/drawing/2014/main" id="{CBAB4AE7-619E-4188-5F4C-227D53E510FF}"/>
              </a:ext>
            </a:extLst>
          </p:cNvPr>
          <p:cNvSpPr>
            <a:spLocks noGrp="1"/>
          </p:cNvSpPr>
          <p:nvPr>
            <p:ph type="sldNum" sz="quarter" idx="12"/>
          </p:nvPr>
        </p:nvSpPr>
        <p:spPr/>
        <p:txBody>
          <a:bodyPr/>
          <a:lstStyle/>
          <a:p>
            <a:fld id="{97EE7B76-0BB0-294B-8EC5-1DBC5475FC9F}" type="slidenum">
              <a:rPr lang="en-US" smtClean="0"/>
              <a:t>9</a:t>
            </a:fld>
            <a:endParaRPr lang="en-US"/>
          </a:p>
        </p:txBody>
      </p:sp>
      <p:sp>
        <p:nvSpPr>
          <p:cNvPr id="17" name="Content Placeholder 2">
            <a:extLst>
              <a:ext uri="{FF2B5EF4-FFF2-40B4-BE49-F238E27FC236}">
                <a16:creationId xmlns:a16="http://schemas.microsoft.com/office/drawing/2014/main" id="{2EB2D902-3D39-FCAC-463A-0C85B13A2C74}"/>
              </a:ext>
            </a:extLst>
          </p:cNvPr>
          <p:cNvSpPr txBox="1">
            <a:spLocks/>
          </p:cNvSpPr>
          <p:nvPr/>
        </p:nvSpPr>
        <p:spPr>
          <a:xfrm>
            <a:off x="8514521" y="1960753"/>
            <a:ext cx="3677479" cy="435133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PIN-Spray improves both avg and tail</a:t>
            </a:r>
          </a:p>
          <a:p>
            <a:r>
              <a:rPr lang="en-US" sz="2400"/>
              <a:t>Other spraying LBs have similar benefits</a:t>
            </a:r>
          </a:p>
          <a:p>
            <a:endParaRPr lang="en-US" sz="2400"/>
          </a:p>
        </p:txBody>
      </p:sp>
      <p:grpSp>
        <p:nvGrpSpPr>
          <p:cNvPr id="18" name="Group 17">
            <a:extLst>
              <a:ext uri="{FF2B5EF4-FFF2-40B4-BE49-F238E27FC236}">
                <a16:creationId xmlns:a16="http://schemas.microsoft.com/office/drawing/2014/main" id="{9A2F5DAA-364C-1AB2-C21B-0A4AA6F9992C}"/>
              </a:ext>
            </a:extLst>
          </p:cNvPr>
          <p:cNvGrpSpPr/>
          <p:nvPr/>
        </p:nvGrpSpPr>
        <p:grpSpPr>
          <a:xfrm>
            <a:off x="8514521" y="4190917"/>
            <a:ext cx="369332" cy="1909227"/>
            <a:chOff x="7036406" y="3003241"/>
            <a:chExt cx="369332" cy="1909227"/>
          </a:xfrm>
        </p:grpSpPr>
        <p:cxnSp>
          <p:nvCxnSpPr>
            <p:cNvPr id="19" name="Straight Arrow Connector 18">
              <a:extLst>
                <a:ext uri="{FF2B5EF4-FFF2-40B4-BE49-F238E27FC236}">
                  <a16:creationId xmlns:a16="http://schemas.microsoft.com/office/drawing/2014/main" id="{0DA2DC20-1B44-592F-47E2-E253B13302A2}"/>
                </a:ext>
              </a:extLst>
            </p:cNvPr>
            <p:cNvCxnSpPr>
              <a:cxnSpLocks/>
            </p:cNvCxnSpPr>
            <p:nvPr/>
          </p:nvCxnSpPr>
          <p:spPr>
            <a:xfrm>
              <a:off x="7049447" y="3021414"/>
              <a:ext cx="0" cy="1891054"/>
            </a:xfrm>
            <a:prstGeom prst="straightConnector1">
              <a:avLst/>
            </a:prstGeom>
            <a:ln w="31750">
              <a:solidFill>
                <a:srgbClr val="75923B"/>
              </a:solidFill>
              <a:tailEnd type="triangle" w="lg" len="lg"/>
            </a:ln>
          </p:spPr>
          <p:style>
            <a:lnRef idx="2">
              <a:schemeClr val="accent6"/>
            </a:lnRef>
            <a:fillRef idx="0">
              <a:schemeClr val="accent6"/>
            </a:fillRef>
            <a:effectRef idx="1">
              <a:schemeClr val="accent6"/>
            </a:effectRef>
            <a:fontRef idx="minor">
              <a:schemeClr val="tx1"/>
            </a:fontRef>
          </p:style>
        </p:cxnSp>
        <p:sp>
          <p:nvSpPr>
            <p:cNvPr id="20" name="TextBox 19">
              <a:extLst>
                <a:ext uri="{FF2B5EF4-FFF2-40B4-BE49-F238E27FC236}">
                  <a16:creationId xmlns:a16="http://schemas.microsoft.com/office/drawing/2014/main" id="{6265AAE2-295F-646F-9BD9-DFC946551216}"/>
                </a:ext>
              </a:extLst>
            </p:cNvPr>
            <p:cNvSpPr txBox="1"/>
            <p:nvPr/>
          </p:nvSpPr>
          <p:spPr>
            <a:xfrm rot="16200000">
              <a:off x="6795314" y="3244333"/>
              <a:ext cx="851515" cy="369332"/>
            </a:xfrm>
            <a:prstGeom prst="rect">
              <a:avLst/>
            </a:prstGeom>
            <a:noFill/>
          </p:spPr>
          <p:txBody>
            <a:bodyPr wrap="none" rtlCol="0">
              <a:spAutoFit/>
            </a:bodyPr>
            <a:lstStyle/>
            <a:p>
              <a:r>
                <a:rPr lang="en-US" b="1">
                  <a:solidFill>
                    <a:srgbClr val="75923B"/>
                  </a:solidFill>
                </a:rPr>
                <a:t>Better</a:t>
              </a:r>
            </a:p>
          </p:txBody>
        </p:sp>
      </p:grpSp>
      <p:pic>
        <p:nvPicPr>
          <p:cNvPr id="13" name="Picture 12">
            <a:extLst>
              <a:ext uri="{FF2B5EF4-FFF2-40B4-BE49-F238E27FC236}">
                <a16:creationId xmlns:a16="http://schemas.microsoft.com/office/drawing/2014/main" id="{FAC924BC-B171-26F0-C7DE-BFEE14D1B3A9}"/>
              </a:ext>
            </a:extLst>
          </p:cNvPr>
          <p:cNvPicPr>
            <a:picLocks noChangeAspect="1"/>
          </p:cNvPicPr>
          <p:nvPr/>
        </p:nvPicPr>
        <p:blipFill>
          <a:blip r:embed="rId3"/>
          <a:stretch>
            <a:fillRect/>
          </a:stretch>
        </p:blipFill>
        <p:spPr>
          <a:xfrm>
            <a:off x="626766" y="1518587"/>
            <a:ext cx="7772400" cy="4694137"/>
          </a:xfrm>
          <a:prstGeom prst="rect">
            <a:avLst/>
          </a:prstGeom>
        </p:spPr>
      </p:pic>
    </p:spTree>
    <p:extLst>
      <p:ext uri="{BB962C8B-B14F-4D97-AF65-F5344CB8AC3E}">
        <p14:creationId xmlns:p14="http://schemas.microsoft.com/office/powerpoint/2010/main" val="3469681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2220</Words>
  <Application>Microsoft Office PowerPoint</Application>
  <PresentationFormat>Widescreen</PresentationFormat>
  <Paragraphs>242</Paragraphs>
  <Slides>13</Slides>
  <Notes>13</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Arial</vt:lpstr>
      <vt:lpstr>Cambria Math</vt:lpstr>
      <vt:lpstr>Office Theme</vt:lpstr>
      <vt:lpstr>PIN: Less is More for RDMA Load Balancing</vt:lpstr>
      <vt:lpstr>Multi-pathing</vt:lpstr>
      <vt:lpstr>Spraying is attractive for RDMA</vt:lpstr>
      <vt:lpstr>Observation</vt:lpstr>
      <vt:lpstr>Our hypothesis</vt:lpstr>
      <vt:lpstr>Path quality varies</vt:lpstr>
      <vt:lpstr>PIN</vt:lpstr>
      <vt:lpstr>Evaluation</vt:lpstr>
      <vt:lpstr>Results (80% load, Meta Hadoop)</vt:lpstr>
      <vt:lpstr>Results</vt:lpstr>
      <vt:lpstr>Threshold analysis</vt:lpstr>
      <vt:lpstr>Future work</vt:lpstr>
      <vt:lpstr>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Jichun Wu</dc:creator>
  <cp:lastModifiedBy>Jichun Wu</cp:lastModifiedBy>
  <cp:revision>1</cp:revision>
  <dcterms:created xsi:type="dcterms:W3CDTF">2026-06-10T09:26:44Z</dcterms:created>
  <dcterms:modified xsi:type="dcterms:W3CDTF">2026-08-05T23:38:36Z</dcterms:modified>
</cp:coreProperties>
</file>